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43"/>
  </p:notesMasterIdLst>
  <p:handoutMasterIdLst>
    <p:handoutMasterId r:id="rId44"/>
  </p:handoutMasterIdLst>
  <p:sldIdLst>
    <p:sldId id="526" r:id="rId6"/>
    <p:sldId id="370" r:id="rId7"/>
    <p:sldId id="524" r:id="rId8"/>
    <p:sldId id="517" r:id="rId9"/>
    <p:sldId id="518" r:id="rId10"/>
    <p:sldId id="490" r:id="rId11"/>
    <p:sldId id="330" r:id="rId12"/>
    <p:sldId id="332" r:id="rId13"/>
    <p:sldId id="504" r:id="rId14"/>
    <p:sldId id="445" r:id="rId15"/>
    <p:sldId id="455" r:id="rId16"/>
    <p:sldId id="501" r:id="rId17"/>
    <p:sldId id="456" r:id="rId18"/>
    <p:sldId id="346" r:id="rId19"/>
    <p:sldId id="491" r:id="rId20"/>
    <p:sldId id="347" r:id="rId21"/>
    <p:sldId id="473" r:id="rId22"/>
    <p:sldId id="493" r:id="rId23"/>
    <p:sldId id="373" r:id="rId24"/>
    <p:sldId id="481" r:id="rId25"/>
    <p:sldId id="482" r:id="rId26"/>
    <p:sldId id="348" r:id="rId27"/>
    <p:sldId id="471" r:id="rId28"/>
    <p:sldId id="468" r:id="rId29"/>
    <p:sldId id="475" r:id="rId30"/>
    <p:sldId id="520" r:id="rId31"/>
    <p:sldId id="465" r:id="rId32"/>
    <p:sldId id="519" r:id="rId33"/>
    <p:sldId id="469" r:id="rId34"/>
    <p:sldId id="494" r:id="rId35"/>
    <p:sldId id="506" r:id="rId36"/>
    <p:sldId id="513" r:id="rId37"/>
    <p:sldId id="511" r:id="rId38"/>
    <p:sldId id="512" r:id="rId39"/>
    <p:sldId id="525" r:id="rId40"/>
    <p:sldId id="483" r:id="rId41"/>
    <p:sldId id="522" r:id="rId42"/>
  </p:sldIdLst>
  <p:sldSz cx="12188825" cy="6858000"/>
  <p:notesSz cx="7023100" cy="120523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2929"/>
    <a:srgbClr val="ACE58F"/>
    <a:srgbClr val="2985BD"/>
    <a:srgbClr val="2882BA"/>
    <a:srgbClr val="2C8ECA"/>
    <a:srgbClr val="FFFFFF"/>
    <a:srgbClr val="429A16"/>
    <a:srgbClr val="F8F57B"/>
    <a:srgbClr val="59D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83986" autoAdjust="0"/>
  </p:normalViewPr>
  <p:slideViewPr>
    <p:cSldViewPr snapToGrid="0" snapToObjects="1">
      <p:cViewPr>
        <p:scale>
          <a:sx n="75" d="100"/>
          <a:sy n="75" d="100"/>
        </p:scale>
        <p:origin x="-1560" y="-510"/>
      </p:cViewPr>
      <p:guideLst>
        <p:guide orient="horz" pos="144"/>
        <p:guide orient="horz" pos="1207"/>
        <p:guide orient="horz" pos="2736"/>
        <p:guide orient="horz" pos="4156"/>
        <p:guide orient="horz" pos="1488"/>
        <p:guide orient="horz" pos="912"/>
        <p:guide pos="3839"/>
        <p:guide pos="327"/>
        <p:guide pos="1190"/>
        <p:guide pos="7350"/>
        <p:guide pos="7063"/>
        <p:guide pos="61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1" d="100"/>
          <a:sy n="81" d="100"/>
        </p:scale>
        <p:origin x="-3156" y="-78"/>
      </p:cViewPr>
      <p:guideLst>
        <p:guide orient="horz" pos="3796"/>
        <p:guide pos="221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Excel3.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bzamora\Desktop\Marketplace%20Growt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5021494655895"/>
          <c:y val="5.9959989475884455E-2"/>
          <c:w val="0.83443077690967471"/>
          <c:h val="0.78846914034886673"/>
        </c:manualLayout>
      </c:layout>
      <c:lineChart>
        <c:grouping val="standard"/>
        <c:varyColors val="0"/>
        <c:ser>
          <c:idx val="0"/>
          <c:order val="0"/>
          <c:tx>
            <c:strRef>
              <c:f>Sheet1!$B$1</c:f>
              <c:strCache>
                <c:ptCount val="1"/>
                <c:pt idx="0">
                  <c:v>Series 1</c:v>
                </c:pt>
              </c:strCache>
            </c:strRef>
          </c:tx>
          <c:spPr>
            <a:ln>
              <a:solidFill>
                <a:schemeClr val="accent3"/>
              </a:solidFill>
            </a:ln>
          </c:spPr>
          <c:marker>
            <c:spPr>
              <a:solidFill>
                <a:schemeClr val="accent3"/>
              </a:solidFill>
              <a:ln>
                <a:solidFill>
                  <a:schemeClr val="accent3"/>
                </a:solidFill>
              </a:ln>
            </c:spPr>
          </c:marker>
          <c:cat>
            <c:numRef>
              <c:f>Sheet1!$A$2:$A$14</c:f>
              <c:numCache>
                <c:formatCode>mmm\-yy</c:formatCode>
                <c:ptCount val="13"/>
                <c:pt idx="0">
                  <c:v>40664</c:v>
                </c:pt>
                <c:pt idx="1">
                  <c:v>40695</c:v>
                </c:pt>
                <c:pt idx="2">
                  <c:v>40725</c:v>
                </c:pt>
                <c:pt idx="3">
                  <c:v>40756</c:v>
                </c:pt>
                <c:pt idx="4">
                  <c:v>40787</c:v>
                </c:pt>
                <c:pt idx="5">
                  <c:v>40817</c:v>
                </c:pt>
                <c:pt idx="6">
                  <c:v>40848</c:v>
                </c:pt>
                <c:pt idx="7">
                  <c:v>40878</c:v>
                </c:pt>
                <c:pt idx="8">
                  <c:v>40909</c:v>
                </c:pt>
                <c:pt idx="9">
                  <c:v>40940</c:v>
                </c:pt>
                <c:pt idx="10">
                  <c:v>40969</c:v>
                </c:pt>
                <c:pt idx="11">
                  <c:v>41000</c:v>
                </c:pt>
                <c:pt idx="12">
                  <c:v>41030</c:v>
                </c:pt>
              </c:numCache>
            </c:numRef>
          </c:cat>
          <c:val>
            <c:numRef>
              <c:f>Sheet1!$B$2:$B$14</c:f>
              <c:numCache>
                <c:formatCode>0</c:formatCode>
                <c:ptCount val="13"/>
                <c:pt idx="0">
                  <c:v>35023</c:v>
                </c:pt>
                <c:pt idx="1">
                  <c:v>37966</c:v>
                </c:pt>
                <c:pt idx="2">
                  <c:v>42582</c:v>
                </c:pt>
                <c:pt idx="3">
                  <c:v>47953</c:v>
                </c:pt>
                <c:pt idx="4">
                  <c:v>53957</c:v>
                </c:pt>
                <c:pt idx="5">
                  <c:v>61318</c:v>
                </c:pt>
                <c:pt idx="6">
                  <c:v>70305</c:v>
                </c:pt>
                <c:pt idx="7">
                  <c:v>80346</c:v>
                </c:pt>
                <c:pt idx="8">
                  <c:v>89103</c:v>
                </c:pt>
                <c:pt idx="9">
                  <c:v>99799</c:v>
                </c:pt>
                <c:pt idx="10">
                  <c:v>112479</c:v>
                </c:pt>
                <c:pt idx="11">
                  <c:v>127720</c:v>
                </c:pt>
                <c:pt idx="12">
                  <c:v>141693</c:v>
                </c:pt>
              </c:numCache>
            </c:numRef>
          </c:val>
          <c:smooth val="0"/>
        </c:ser>
        <c:dLbls>
          <c:showLegendKey val="0"/>
          <c:showVal val="0"/>
          <c:showCatName val="0"/>
          <c:showSerName val="0"/>
          <c:showPercent val="0"/>
          <c:showBubbleSize val="0"/>
        </c:dLbls>
        <c:marker val="1"/>
        <c:smooth val="0"/>
        <c:axId val="114680576"/>
        <c:axId val="114682496"/>
      </c:lineChart>
      <c:dateAx>
        <c:axId val="114680576"/>
        <c:scaling>
          <c:orientation val="minMax"/>
        </c:scaling>
        <c:delete val="0"/>
        <c:axPos val="b"/>
        <c:numFmt formatCode="mmm\-yy" sourceLinked="1"/>
        <c:majorTickMark val="out"/>
        <c:minorTickMark val="none"/>
        <c:tickLblPos val="nextTo"/>
        <c:txPr>
          <a:bodyPr/>
          <a:lstStyle/>
          <a:p>
            <a:pPr>
              <a:defRPr sz="800">
                <a:gradFill>
                  <a:gsLst>
                    <a:gs pos="0">
                      <a:srgbClr val="FFFFFF"/>
                    </a:gs>
                    <a:gs pos="100000">
                      <a:srgbClr val="FFFFFF"/>
                    </a:gs>
                  </a:gsLst>
                  <a:lin ang="5400000" scaled="0"/>
                </a:gradFill>
              </a:defRPr>
            </a:pPr>
            <a:endParaRPr lang="uk-UA"/>
          </a:p>
        </c:txPr>
        <c:crossAx val="114682496"/>
        <c:crosses val="autoZero"/>
        <c:auto val="1"/>
        <c:lblOffset val="100"/>
        <c:baseTimeUnit val="months"/>
        <c:majorUnit val="3"/>
        <c:majorTimeUnit val="months"/>
      </c:dateAx>
      <c:valAx>
        <c:axId val="114682496"/>
        <c:scaling>
          <c:orientation val="minMax"/>
        </c:scaling>
        <c:delete val="0"/>
        <c:axPos val="l"/>
        <c:majorGridlines>
          <c:spPr>
            <a:ln>
              <a:noFill/>
            </a:ln>
          </c:spPr>
        </c:majorGridlines>
        <c:numFmt formatCode="0" sourceLinked="1"/>
        <c:majorTickMark val="out"/>
        <c:minorTickMark val="none"/>
        <c:tickLblPos val="nextTo"/>
        <c:txPr>
          <a:bodyPr/>
          <a:lstStyle/>
          <a:p>
            <a:pPr>
              <a:defRPr sz="1100">
                <a:gradFill>
                  <a:gsLst>
                    <a:gs pos="0">
                      <a:srgbClr val="FFFFFF"/>
                    </a:gs>
                    <a:gs pos="100000">
                      <a:srgbClr val="FFFFFF"/>
                    </a:gs>
                  </a:gsLst>
                  <a:lin ang="5400000" scaled="0"/>
                </a:gradFill>
              </a:defRPr>
            </a:pPr>
            <a:endParaRPr lang="uk-UA"/>
          </a:p>
        </c:txPr>
        <c:crossAx val="114680576"/>
        <c:crosses val="autoZero"/>
        <c:crossBetween val="midCat"/>
      </c:valAx>
      <c:spPr>
        <a:noFill/>
      </c:spPr>
    </c:plotArea>
    <c:plotVisOnly val="1"/>
    <c:dispBlanksAs val="gap"/>
    <c:showDLblsOverMax val="0"/>
  </c:chart>
  <c:txPr>
    <a:bodyPr/>
    <a:lstStyle/>
    <a:p>
      <a:pPr>
        <a:defRPr sz="1800"/>
      </a:pPr>
      <a:endParaRPr lang="uk-UA"/>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51868492499788"/>
          <c:y val="6.9051321379154443E-2"/>
          <c:w val="0.80912194052395736"/>
          <c:h val="0.80253617909546304"/>
        </c:manualLayout>
      </c:layout>
      <c:lineChart>
        <c:grouping val="standard"/>
        <c:varyColors val="0"/>
        <c:ser>
          <c:idx val="0"/>
          <c:order val="0"/>
          <c:tx>
            <c:strRef>
              <c:f>Sheet1!$B$1</c:f>
              <c:strCache>
                <c:ptCount val="1"/>
                <c:pt idx="0">
                  <c:v>DL Per Usr</c:v>
                </c:pt>
              </c:strCache>
            </c:strRef>
          </c:tx>
          <c:cat>
            <c:numRef>
              <c:f>Sheet1!$A$2:$A$39</c:f>
              <c:numCache>
                <c:formatCode>[$-409]mmm\-yy;@</c:formatCode>
                <c:ptCount val="38"/>
                <c:pt idx="0">
                  <c:v>40725</c:v>
                </c:pt>
                <c:pt idx="1">
                  <c:v>40732</c:v>
                </c:pt>
                <c:pt idx="2">
                  <c:v>40739</c:v>
                </c:pt>
                <c:pt idx="3">
                  <c:v>40746</c:v>
                </c:pt>
                <c:pt idx="4">
                  <c:v>40753</c:v>
                </c:pt>
                <c:pt idx="5">
                  <c:v>40760</c:v>
                </c:pt>
                <c:pt idx="6">
                  <c:v>40767</c:v>
                </c:pt>
                <c:pt idx="7">
                  <c:v>40774</c:v>
                </c:pt>
                <c:pt idx="8">
                  <c:v>40781</c:v>
                </c:pt>
                <c:pt idx="9">
                  <c:v>40788</c:v>
                </c:pt>
                <c:pt idx="10">
                  <c:v>40795</c:v>
                </c:pt>
                <c:pt idx="11">
                  <c:v>40802</c:v>
                </c:pt>
                <c:pt idx="12">
                  <c:v>40809</c:v>
                </c:pt>
                <c:pt idx="13">
                  <c:v>40816</c:v>
                </c:pt>
                <c:pt idx="14">
                  <c:v>40823</c:v>
                </c:pt>
                <c:pt idx="15">
                  <c:v>40830</c:v>
                </c:pt>
                <c:pt idx="16">
                  <c:v>40837</c:v>
                </c:pt>
                <c:pt idx="17">
                  <c:v>40844</c:v>
                </c:pt>
                <c:pt idx="18">
                  <c:v>40851</c:v>
                </c:pt>
                <c:pt idx="19">
                  <c:v>40858</c:v>
                </c:pt>
                <c:pt idx="20">
                  <c:v>40865</c:v>
                </c:pt>
                <c:pt idx="21">
                  <c:v>40872</c:v>
                </c:pt>
                <c:pt idx="22">
                  <c:v>40879</c:v>
                </c:pt>
                <c:pt idx="23">
                  <c:v>40886</c:v>
                </c:pt>
                <c:pt idx="24">
                  <c:v>40893</c:v>
                </c:pt>
                <c:pt idx="25">
                  <c:v>40900</c:v>
                </c:pt>
                <c:pt idx="26">
                  <c:v>40907</c:v>
                </c:pt>
                <c:pt idx="27">
                  <c:v>40914</c:v>
                </c:pt>
                <c:pt idx="28">
                  <c:v>40921</c:v>
                </c:pt>
                <c:pt idx="29">
                  <c:v>40928</c:v>
                </c:pt>
                <c:pt idx="30">
                  <c:v>40935</c:v>
                </c:pt>
                <c:pt idx="31">
                  <c:v>40942</c:v>
                </c:pt>
                <c:pt idx="32">
                  <c:v>40949</c:v>
                </c:pt>
                <c:pt idx="33">
                  <c:v>40956</c:v>
                </c:pt>
                <c:pt idx="34">
                  <c:v>40963</c:v>
                </c:pt>
                <c:pt idx="35">
                  <c:v>40970</c:v>
                </c:pt>
                <c:pt idx="36">
                  <c:v>40977</c:v>
                </c:pt>
                <c:pt idx="37">
                  <c:v>40984</c:v>
                </c:pt>
              </c:numCache>
            </c:numRef>
          </c:cat>
          <c:val>
            <c:numRef>
              <c:f>Sheet1!$B$2:$B$39</c:f>
              <c:numCache>
                <c:formatCode>0.0</c:formatCode>
                <c:ptCount val="38"/>
                <c:pt idx="0">
                  <c:v>42.691833590138678</c:v>
                </c:pt>
                <c:pt idx="1">
                  <c:v>42.896603396603396</c:v>
                </c:pt>
                <c:pt idx="2">
                  <c:v>43.068965517241381</c:v>
                </c:pt>
                <c:pt idx="3">
                  <c:v>43.280851063829786</c:v>
                </c:pt>
                <c:pt idx="4">
                  <c:v>43.495391705069125</c:v>
                </c:pt>
                <c:pt idx="5">
                  <c:v>43.646900269541781</c:v>
                </c:pt>
                <c:pt idx="6">
                  <c:v>43.759299781181618</c:v>
                </c:pt>
                <c:pt idx="7">
                  <c:v>43.932665543001562</c:v>
                </c:pt>
                <c:pt idx="8">
                  <c:v>44.038256987901548</c:v>
                </c:pt>
                <c:pt idx="9">
                  <c:v>44.103291819291819</c:v>
                </c:pt>
                <c:pt idx="10">
                  <c:v>44.202483608185972</c:v>
                </c:pt>
                <c:pt idx="11">
                  <c:v>44.327349149646658</c:v>
                </c:pt>
                <c:pt idx="12">
                  <c:v>44.45500929544334</c:v>
                </c:pt>
                <c:pt idx="13">
                  <c:v>44.685186503522431</c:v>
                </c:pt>
                <c:pt idx="14">
                  <c:v>44.972120959559362</c:v>
                </c:pt>
                <c:pt idx="15">
                  <c:v>45.277872076101232</c:v>
                </c:pt>
                <c:pt idx="16">
                  <c:v>45.658218909185067</c:v>
                </c:pt>
                <c:pt idx="17">
                  <c:v>46.124854634279664</c:v>
                </c:pt>
                <c:pt idx="18">
                  <c:v>46.543839081153791</c:v>
                </c:pt>
                <c:pt idx="19">
                  <c:v>46.954991117836698</c:v>
                </c:pt>
                <c:pt idx="20">
                  <c:v>47.354604796595972</c:v>
                </c:pt>
                <c:pt idx="21">
                  <c:v>47.674816632849819</c:v>
                </c:pt>
                <c:pt idx="22">
                  <c:v>47.961414716748777</c:v>
                </c:pt>
                <c:pt idx="23">
                  <c:v>48.207583876644364</c:v>
                </c:pt>
                <c:pt idx="24">
                  <c:v>48.477985428369244</c:v>
                </c:pt>
                <c:pt idx="25">
                  <c:v>48.620032458288257</c:v>
                </c:pt>
                <c:pt idx="26">
                  <c:v>48.678045392494198</c:v>
                </c:pt>
                <c:pt idx="27">
                  <c:v>48.949892726158758</c:v>
                </c:pt>
                <c:pt idx="28">
                  <c:v>49.262209702523421</c:v>
                </c:pt>
                <c:pt idx="29">
                  <c:v>49.572545606567353</c:v>
                </c:pt>
                <c:pt idx="30">
                  <c:v>49.863886341222887</c:v>
                </c:pt>
                <c:pt idx="31">
                  <c:v>49.988760760110452</c:v>
                </c:pt>
                <c:pt idx="32">
                  <c:v>50.06445463181548</c:v>
                </c:pt>
                <c:pt idx="33">
                  <c:v>50.357432868180773</c:v>
                </c:pt>
                <c:pt idx="34">
                  <c:v>50.320516853562069</c:v>
                </c:pt>
                <c:pt idx="35">
                  <c:v>50.518253468746742</c:v>
                </c:pt>
                <c:pt idx="36">
                  <c:v>50.709728408226034</c:v>
                </c:pt>
                <c:pt idx="37">
                  <c:v>50.940942473615287</c:v>
                </c:pt>
              </c:numCache>
            </c:numRef>
          </c:val>
          <c:smooth val="0"/>
        </c:ser>
        <c:dLbls>
          <c:showLegendKey val="0"/>
          <c:showVal val="0"/>
          <c:showCatName val="0"/>
          <c:showSerName val="0"/>
          <c:showPercent val="0"/>
          <c:showBubbleSize val="0"/>
        </c:dLbls>
        <c:marker val="1"/>
        <c:smooth val="0"/>
        <c:axId val="115267456"/>
        <c:axId val="115268992"/>
      </c:lineChart>
      <c:dateAx>
        <c:axId val="115267456"/>
        <c:scaling>
          <c:orientation val="minMax"/>
        </c:scaling>
        <c:delete val="0"/>
        <c:axPos val="b"/>
        <c:numFmt formatCode="[$-409]mmm\-yy;@" sourceLinked="1"/>
        <c:majorTickMark val="out"/>
        <c:minorTickMark val="none"/>
        <c:tickLblPos val="nextTo"/>
        <c:txPr>
          <a:bodyPr/>
          <a:lstStyle/>
          <a:p>
            <a:pPr>
              <a:defRPr>
                <a:solidFill>
                  <a:srgbClr val="FFFFFF">
                    <a:alpha val="99000"/>
                  </a:srgbClr>
                </a:solidFill>
              </a:defRPr>
            </a:pPr>
            <a:endParaRPr lang="uk-UA"/>
          </a:p>
        </c:txPr>
        <c:crossAx val="115268992"/>
        <c:crosses val="autoZero"/>
        <c:auto val="1"/>
        <c:lblOffset val="100"/>
        <c:baseTimeUnit val="days"/>
      </c:dateAx>
      <c:valAx>
        <c:axId val="115268992"/>
        <c:scaling>
          <c:orientation val="minMax"/>
          <c:min val="40"/>
        </c:scaling>
        <c:delete val="0"/>
        <c:axPos val="l"/>
        <c:majorGridlines>
          <c:spPr>
            <a:ln>
              <a:noFill/>
            </a:ln>
          </c:spPr>
        </c:majorGridlines>
        <c:numFmt formatCode="0" sourceLinked="0"/>
        <c:majorTickMark val="out"/>
        <c:minorTickMark val="none"/>
        <c:tickLblPos val="nextTo"/>
        <c:txPr>
          <a:bodyPr/>
          <a:lstStyle/>
          <a:p>
            <a:pPr>
              <a:defRPr sz="1200">
                <a:solidFill>
                  <a:srgbClr val="FFFFFF">
                    <a:alpha val="99000"/>
                  </a:srgbClr>
                </a:solidFill>
              </a:defRPr>
            </a:pPr>
            <a:endParaRPr lang="uk-UA"/>
          </a:p>
        </c:txPr>
        <c:crossAx val="115267456"/>
        <c:crosses val="autoZero"/>
        <c:crossBetween val="midCat"/>
      </c:valAx>
      <c:spPr>
        <a:noFill/>
      </c:spPr>
    </c:plotArea>
    <c:plotVisOnly val="1"/>
    <c:dispBlanksAs val="gap"/>
    <c:showDLblsOverMax val="0"/>
  </c:chart>
  <c:txPr>
    <a:bodyPr/>
    <a:lstStyle/>
    <a:p>
      <a:pPr>
        <a:defRPr sz="900"/>
      </a:pPr>
      <a:endParaRPr lang="uk-UA"/>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1033114018090637"/>
          <c:y val="6.222490643387231E-2"/>
          <c:w val="0.83672084241166389"/>
          <c:h val="0.82205745618694204"/>
        </c:manualLayout>
      </c:layout>
      <c:lineChart>
        <c:grouping val="standard"/>
        <c:varyColors val="0"/>
        <c:ser>
          <c:idx val="0"/>
          <c:order val="0"/>
          <c:tx>
            <c:strRef>
              <c:f>Sheet1!$B$1</c:f>
              <c:strCache>
                <c:ptCount val="1"/>
                <c:pt idx="0">
                  <c:v>Series 1</c:v>
                </c:pt>
              </c:strCache>
            </c:strRef>
          </c:tx>
          <c:cat>
            <c:numRef>
              <c:f>Sheet1!$A$2:$A$22</c:f>
              <c:numCache>
                <c:formatCode>[$-409]mmm\-yy;@</c:formatCode>
                <c:ptCount val="21"/>
                <c:pt idx="0">
                  <c:v>40422</c:v>
                </c:pt>
                <c:pt idx="1">
                  <c:v>40452</c:v>
                </c:pt>
                <c:pt idx="2">
                  <c:v>40483</c:v>
                </c:pt>
                <c:pt idx="3">
                  <c:v>40513</c:v>
                </c:pt>
                <c:pt idx="4">
                  <c:v>40544</c:v>
                </c:pt>
                <c:pt idx="5">
                  <c:v>40575</c:v>
                </c:pt>
                <c:pt idx="6">
                  <c:v>40603</c:v>
                </c:pt>
                <c:pt idx="7">
                  <c:v>40634</c:v>
                </c:pt>
                <c:pt idx="8">
                  <c:v>40664</c:v>
                </c:pt>
                <c:pt idx="9">
                  <c:v>40695</c:v>
                </c:pt>
                <c:pt idx="10">
                  <c:v>40725</c:v>
                </c:pt>
                <c:pt idx="11">
                  <c:v>40756</c:v>
                </c:pt>
                <c:pt idx="12">
                  <c:v>40787</c:v>
                </c:pt>
                <c:pt idx="13">
                  <c:v>40817</c:v>
                </c:pt>
                <c:pt idx="14">
                  <c:v>40848</c:v>
                </c:pt>
                <c:pt idx="15">
                  <c:v>40878</c:v>
                </c:pt>
                <c:pt idx="16">
                  <c:v>40909</c:v>
                </c:pt>
                <c:pt idx="17">
                  <c:v>40940</c:v>
                </c:pt>
                <c:pt idx="18">
                  <c:v>40969</c:v>
                </c:pt>
                <c:pt idx="19">
                  <c:v>41000</c:v>
                </c:pt>
                <c:pt idx="20">
                  <c:v>41030</c:v>
                </c:pt>
              </c:numCache>
            </c:numRef>
          </c:cat>
          <c:val>
            <c:numRef>
              <c:f>Sheet1!$B$2:$B$22</c:f>
              <c:numCache>
                <c:formatCode>0</c:formatCode>
                <c:ptCount val="21"/>
                <c:pt idx="0">
                  <c:v>0</c:v>
                </c:pt>
                <c:pt idx="1">
                  <c:v>42.633333333333333</c:v>
                </c:pt>
                <c:pt idx="2">
                  <c:v>57.333333333333336</c:v>
                </c:pt>
                <c:pt idx="3">
                  <c:v>78.466666666666669</c:v>
                </c:pt>
                <c:pt idx="4">
                  <c:v>52.2</c:v>
                </c:pt>
                <c:pt idx="5">
                  <c:v>54.633333333333333</c:v>
                </c:pt>
                <c:pt idx="6">
                  <c:v>118.86666666666666</c:v>
                </c:pt>
                <c:pt idx="7">
                  <c:v>84.36666666666666</c:v>
                </c:pt>
                <c:pt idx="8">
                  <c:v>147.93333333333334</c:v>
                </c:pt>
                <c:pt idx="9">
                  <c:v>72.033333333333331</c:v>
                </c:pt>
                <c:pt idx="10">
                  <c:v>89.8</c:v>
                </c:pt>
                <c:pt idx="11">
                  <c:v>67.266666666666666</c:v>
                </c:pt>
                <c:pt idx="12">
                  <c:v>87.36666666666666</c:v>
                </c:pt>
                <c:pt idx="13">
                  <c:v>144.66666666666666</c:v>
                </c:pt>
                <c:pt idx="14">
                  <c:v>158.19999999999999</c:v>
                </c:pt>
                <c:pt idx="15">
                  <c:v>321.53333333333336</c:v>
                </c:pt>
                <c:pt idx="16">
                  <c:v>405.56666666666666</c:v>
                </c:pt>
                <c:pt idx="17">
                  <c:v>202.53333333333333</c:v>
                </c:pt>
                <c:pt idx="18">
                  <c:v>274.2</c:v>
                </c:pt>
                <c:pt idx="19">
                  <c:v>219.2</c:v>
                </c:pt>
                <c:pt idx="20">
                  <c:v>287.86666666666667</c:v>
                </c:pt>
              </c:numCache>
            </c:numRef>
          </c:val>
          <c:smooth val="0"/>
        </c:ser>
        <c:dLbls>
          <c:showLegendKey val="0"/>
          <c:showVal val="0"/>
          <c:showCatName val="0"/>
          <c:showSerName val="0"/>
          <c:showPercent val="0"/>
          <c:showBubbleSize val="0"/>
        </c:dLbls>
        <c:marker val="1"/>
        <c:smooth val="0"/>
        <c:axId val="158641536"/>
        <c:axId val="158651520"/>
      </c:lineChart>
      <c:dateAx>
        <c:axId val="158641536"/>
        <c:scaling>
          <c:orientation val="minMax"/>
        </c:scaling>
        <c:delete val="0"/>
        <c:axPos val="b"/>
        <c:numFmt formatCode="[$-409]mmm\-yy;@" sourceLinked="1"/>
        <c:majorTickMark val="out"/>
        <c:minorTickMark val="none"/>
        <c:tickLblPos val="nextTo"/>
        <c:txPr>
          <a:bodyPr/>
          <a:lstStyle/>
          <a:p>
            <a:pPr>
              <a:defRPr sz="800">
                <a:gradFill>
                  <a:gsLst>
                    <a:gs pos="0">
                      <a:srgbClr val="FFFFFF"/>
                    </a:gs>
                    <a:gs pos="86000">
                      <a:srgbClr val="FFFFFF"/>
                    </a:gs>
                  </a:gsLst>
                  <a:lin ang="5400000" scaled="0"/>
                </a:gradFill>
              </a:defRPr>
            </a:pPr>
            <a:endParaRPr lang="uk-UA"/>
          </a:p>
        </c:txPr>
        <c:crossAx val="158651520"/>
        <c:crosses val="autoZero"/>
        <c:auto val="1"/>
        <c:lblOffset val="100"/>
        <c:baseTimeUnit val="months"/>
        <c:majorUnit val="3"/>
        <c:majorTimeUnit val="months"/>
      </c:dateAx>
      <c:valAx>
        <c:axId val="158651520"/>
        <c:scaling>
          <c:orientation val="minMax"/>
        </c:scaling>
        <c:delete val="0"/>
        <c:axPos val="l"/>
        <c:majorGridlines>
          <c:spPr>
            <a:ln>
              <a:noFill/>
            </a:ln>
          </c:spPr>
        </c:majorGridlines>
        <c:numFmt formatCode="0" sourceLinked="1"/>
        <c:majorTickMark val="out"/>
        <c:minorTickMark val="none"/>
        <c:tickLblPos val="nextTo"/>
        <c:txPr>
          <a:bodyPr/>
          <a:lstStyle/>
          <a:p>
            <a:pPr>
              <a:defRPr sz="1100">
                <a:gradFill>
                  <a:gsLst>
                    <a:gs pos="0">
                      <a:srgbClr val="FFFFFF"/>
                    </a:gs>
                    <a:gs pos="86000">
                      <a:srgbClr val="FFFFFF"/>
                    </a:gs>
                  </a:gsLst>
                  <a:lin ang="5400000" scaled="0"/>
                </a:gradFill>
              </a:defRPr>
            </a:pPr>
            <a:endParaRPr lang="uk-UA"/>
          </a:p>
        </c:txPr>
        <c:crossAx val="158641536"/>
        <c:crosses val="autoZero"/>
        <c:crossBetween val="midCat"/>
      </c:valAx>
    </c:plotArea>
    <c:plotVisOnly val="1"/>
    <c:dispBlanksAs val="gap"/>
    <c:showDLblsOverMax val="0"/>
  </c:chart>
  <c:txPr>
    <a:bodyPr/>
    <a:lstStyle/>
    <a:p>
      <a:pPr>
        <a:defRPr sz="1800"/>
      </a:pPr>
      <a:endParaRPr lang="uk-UA"/>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a:solidFill>
                <a:schemeClr val="accent5"/>
              </a:solidFill>
            </a:ln>
          </c:spPr>
          <c:marker>
            <c:spPr>
              <a:solidFill>
                <a:schemeClr val="accent5"/>
              </a:solidFill>
              <a:ln>
                <a:solidFill>
                  <a:schemeClr val="accent5"/>
                </a:solidFill>
              </a:ln>
            </c:spPr>
          </c:marker>
          <c:dPt>
            <c:idx val="9"/>
            <c:marker>
              <c:spPr>
                <a:solidFill>
                  <a:schemeClr val="accent5"/>
                </a:solidFill>
                <a:ln w="9525">
                  <a:solidFill>
                    <a:schemeClr val="accent5"/>
                  </a:solidFill>
                </a:ln>
              </c:spPr>
            </c:marker>
            <c:bubble3D val="0"/>
          </c:dPt>
          <c:xVal>
            <c:numRef>
              <c:f>Sheet1!$L$13:$L$27</c:f>
              <c:numCache>
                <c:formatCode>mmm\-yy</c:formatCode>
                <c:ptCount val="15"/>
                <c:pt idx="0">
                  <c:v>40603</c:v>
                </c:pt>
                <c:pt idx="1">
                  <c:v>40634</c:v>
                </c:pt>
                <c:pt idx="2">
                  <c:v>40664</c:v>
                </c:pt>
                <c:pt idx="3">
                  <c:v>40695</c:v>
                </c:pt>
                <c:pt idx="4">
                  <c:v>40725</c:v>
                </c:pt>
                <c:pt idx="5">
                  <c:v>40756</c:v>
                </c:pt>
                <c:pt idx="6">
                  <c:v>40787</c:v>
                </c:pt>
                <c:pt idx="7">
                  <c:v>40817</c:v>
                </c:pt>
                <c:pt idx="8">
                  <c:v>40848</c:v>
                </c:pt>
                <c:pt idx="9">
                  <c:v>40878</c:v>
                </c:pt>
                <c:pt idx="10">
                  <c:v>40909</c:v>
                </c:pt>
                <c:pt idx="11">
                  <c:v>40940</c:v>
                </c:pt>
                <c:pt idx="12">
                  <c:v>40969</c:v>
                </c:pt>
                <c:pt idx="13">
                  <c:v>41000</c:v>
                </c:pt>
                <c:pt idx="14">
                  <c:v>41030</c:v>
                </c:pt>
              </c:numCache>
            </c:numRef>
          </c:xVal>
          <c:yVal>
            <c:numRef>
              <c:f>Sheet1!$M$13:$M$27</c:f>
              <c:numCache>
                <c:formatCode>General</c:formatCode>
                <c:ptCount val="15"/>
                <c:pt idx="0">
                  <c:v>12124</c:v>
                </c:pt>
                <c:pt idx="1">
                  <c:v>14655</c:v>
                </c:pt>
                <c:pt idx="2">
                  <c:v>19093</c:v>
                </c:pt>
                <c:pt idx="3">
                  <c:v>21254</c:v>
                </c:pt>
                <c:pt idx="4">
                  <c:v>23948</c:v>
                </c:pt>
                <c:pt idx="5" formatCode="#,##0">
                  <c:v>25966</c:v>
                </c:pt>
                <c:pt idx="6" formatCode="#,##0">
                  <c:v>28587</c:v>
                </c:pt>
                <c:pt idx="7" formatCode="#,##0">
                  <c:v>32927</c:v>
                </c:pt>
                <c:pt idx="8" formatCode="#,##0">
                  <c:v>37673</c:v>
                </c:pt>
                <c:pt idx="9" formatCode="#,##0">
                  <c:v>47319</c:v>
                </c:pt>
                <c:pt idx="10" formatCode="#,##0">
                  <c:v>59486</c:v>
                </c:pt>
                <c:pt idx="11" formatCode="#,##0">
                  <c:v>65562</c:v>
                </c:pt>
                <c:pt idx="12" formatCode="#,##0">
                  <c:v>73788</c:v>
                </c:pt>
                <c:pt idx="13" formatCode="#,##0">
                  <c:v>80364</c:v>
                </c:pt>
                <c:pt idx="14" formatCode="#,##0">
                  <c:v>89000</c:v>
                </c:pt>
              </c:numCache>
            </c:numRef>
          </c:yVal>
          <c:smooth val="0"/>
        </c:ser>
        <c:dLbls>
          <c:showLegendKey val="0"/>
          <c:showVal val="0"/>
          <c:showCatName val="0"/>
          <c:showSerName val="0"/>
          <c:showPercent val="0"/>
          <c:showBubbleSize val="0"/>
        </c:dLbls>
        <c:axId val="158584832"/>
        <c:axId val="158586368"/>
      </c:scatterChart>
      <c:valAx>
        <c:axId val="158584832"/>
        <c:scaling>
          <c:orientation val="minMax"/>
          <c:max val="41050"/>
          <c:min val="40550"/>
        </c:scaling>
        <c:delete val="0"/>
        <c:axPos val="b"/>
        <c:numFmt formatCode="mmm\-yy" sourceLinked="1"/>
        <c:majorTickMark val="out"/>
        <c:minorTickMark val="none"/>
        <c:tickLblPos val="nextTo"/>
        <c:txPr>
          <a:bodyPr/>
          <a:lstStyle/>
          <a:p>
            <a:pPr>
              <a:defRPr sz="800">
                <a:gradFill>
                  <a:gsLst>
                    <a:gs pos="0">
                      <a:schemeClr val="tx1"/>
                    </a:gs>
                    <a:gs pos="86000">
                      <a:schemeClr val="tx1"/>
                    </a:gs>
                  </a:gsLst>
                  <a:lin ang="5400000" scaled="0"/>
                </a:gradFill>
              </a:defRPr>
            </a:pPr>
            <a:endParaRPr lang="uk-UA"/>
          </a:p>
        </c:txPr>
        <c:crossAx val="158586368"/>
        <c:crosses val="autoZero"/>
        <c:crossBetween val="midCat"/>
        <c:majorUnit val="120"/>
      </c:valAx>
      <c:valAx>
        <c:axId val="158586368"/>
        <c:scaling>
          <c:orientation val="minMax"/>
        </c:scaling>
        <c:delete val="0"/>
        <c:axPos val="l"/>
        <c:majorGridlines>
          <c:spPr>
            <a:ln>
              <a:noFill/>
            </a:ln>
          </c:spPr>
        </c:majorGridlines>
        <c:numFmt formatCode="General" sourceLinked="1"/>
        <c:majorTickMark val="out"/>
        <c:minorTickMark val="none"/>
        <c:tickLblPos val="nextTo"/>
        <c:txPr>
          <a:bodyPr/>
          <a:lstStyle/>
          <a:p>
            <a:pPr>
              <a:defRPr sz="1100">
                <a:gradFill>
                  <a:gsLst>
                    <a:gs pos="0">
                      <a:srgbClr val="FFFFFF"/>
                    </a:gs>
                    <a:gs pos="86000">
                      <a:srgbClr val="FFFFFF"/>
                    </a:gs>
                  </a:gsLst>
                  <a:lin ang="5400000" scaled="0"/>
                </a:gradFill>
              </a:defRPr>
            </a:pPr>
            <a:endParaRPr lang="uk-UA"/>
          </a:p>
        </c:txPr>
        <c:crossAx val="158584832"/>
        <c:crosses val="autoZero"/>
        <c:crossBetween val="midCat"/>
        <c:majorUnit val="25000"/>
      </c:valAx>
      <c:spPr>
        <a:noFill/>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602615"/>
          </a:xfrm>
          <a:prstGeom prst="rect">
            <a:avLst/>
          </a:prstGeom>
        </p:spPr>
        <p:txBody>
          <a:bodyPr vert="horz" lIns="108996" tIns="54498" rIns="108996" bIns="54498" rtlCol="0"/>
          <a:lstStyle>
            <a:lvl1pPr algn="l">
              <a:defRPr sz="1400"/>
            </a:lvl1pPr>
          </a:lstStyle>
          <a:p>
            <a:r>
              <a:rPr lang="en-US" dirty="0" smtClean="0">
                <a:solidFill>
                  <a:schemeClr val="tx1">
                    <a:alpha val="99000"/>
                  </a:schemeClr>
                </a:solidFill>
                <a:latin typeface="Segoe UI" pitchFamily="34" charset="0"/>
              </a:rPr>
              <a:t>TechEd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978132" y="0"/>
            <a:ext cx="3043343" cy="602615"/>
          </a:xfrm>
          <a:prstGeom prst="rect">
            <a:avLst/>
          </a:prstGeom>
        </p:spPr>
        <p:txBody>
          <a:bodyPr vert="horz" lIns="108996" tIns="54498" rIns="108996" bIns="54498" rtlCol="0"/>
          <a:lstStyle>
            <a:lvl1pPr algn="r">
              <a:defRPr sz="1400"/>
            </a:lvl1pPr>
          </a:lstStyle>
          <a:p>
            <a:fld id="{1C3F5198-D814-4F07-A84F-942E63C84983}" type="datetimeFigureOut">
              <a:rPr lang="en-US" smtClean="0">
                <a:solidFill>
                  <a:schemeClr val="tx1">
                    <a:alpha val="99000"/>
                  </a:schemeClr>
                </a:solidFill>
                <a:latin typeface="Segoe UI" pitchFamily="34" charset="0"/>
              </a:rPr>
              <a:pPr/>
              <a:t>9/14/2012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11447593"/>
            <a:ext cx="6398824" cy="602615"/>
          </a:xfrm>
          <a:prstGeom prst="rect">
            <a:avLst/>
          </a:prstGeom>
        </p:spPr>
        <p:txBody>
          <a:bodyPr vert="horz" lIns="108996" tIns="54498" rIns="108996" bIns="54498" rtlCol="0" anchor="b"/>
          <a:lstStyle>
            <a:lvl1pPr algn="l">
              <a:defRPr sz="1400"/>
            </a:lvl1pPr>
          </a:lstStyle>
          <a:p>
            <a:r>
              <a:rPr lang="en-US" sz="6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6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600" dirty="0">
                <a:solidFill>
                  <a:schemeClr val="tx1">
                    <a:alpha val="99000"/>
                  </a:schemeClr>
                </a:solidFill>
                <a:latin typeface="Segoe UI" pitchFamily="34" charset="0"/>
              </a:rPr>
            </a:br>
            <a:r>
              <a:rPr lang="en-US" sz="6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98824" y="11447593"/>
            <a:ext cx="622650" cy="602615"/>
          </a:xfrm>
          <a:prstGeom prst="rect">
            <a:avLst/>
          </a:prstGeom>
        </p:spPr>
        <p:txBody>
          <a:bodyPr vert="horz" lIns="108996" tIns="54498" rIns="108996" bIns="54498" rtlCol="0" anchor="b"/>
          <a:lstStyle>
            <a:lvl1pPr algn="r">
              <a:defRPr sz="14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602615"/>
          </a:xfrm>
          <a:prstGeom prst="rect">
            <a:avLst/>
          </a:prstGeom>
        </p:spPr>
        <p:txBody>
          <a:bodyPr vert="horz" lIns="108996" tIns="54498" rIns="108996" bIns="54498" rtlCol="0"/>
          <a:lstStyle>
            <a:lvl1pPr algn="l">
              <a:defRPr sz="1400">
                <a:solidFill>
                  <a:schemeClr val="tx1">
                    <a:alpha val="99000"/>
                  </a:schemeClr>
                </a:solidFill>
                <a:latin typeface="Segoe UI" pitchFamily="34" charset="0"/>
              </a:defRPr>
            </a:lvl1pPr>
          </a:lstStyle>
          <a:p>
            <a:r>
              <a:rPr lang="en-US" dirty="0" smtClean="0"/>
              <a:t>TechEd 2012</a:t>
            </a:r>
            <a:endParaRPr lang="en-US" dirty="0"/>
          </a:p>
        </p:txBody>
      </p:sp>
      <p:sp>
        <p:nvSpPr>
          <p:cNvPr id="3" name="Date Placeholder 2"/>
          <p:cNvSpPr>
            <a:spLocks noGrp="1"/>
          </p:cNvSpPr>
          <p:nvPr>
            <p:ph type="dt" idx="1"/>
          </p:nvPr>
        </p:nvSpPr>
        <p:spPr>
          <a:xfrm>
            <a:off x="3978132" y="0"/>
            <a:ext cx="3043343" cy="602615"/>
          </a:xfrm>
          <a:prstGeom prst="rect">
            <a:avLst/>
          </a:prstGeom>
        </p:spPr>
        <p:txBody>
          <a:bodyPr vert="horz" lIns="108996" tIns="54498" rIns="108996" bIns="54498" rtlCol="0"/>
          <a:lstStyle>
            <a:lvl1pPr algn="r">
              <a:defRPr sz="1400">
                <a:solidFill>
                  <a:schemeClr val="tx1">
                    <a:alpha val="99000"/>
                  </a:schemeClr>
                </a:solidFill>
                <a:latin typeface="Segoe UI" pitchFamily="34" charset="0"/>
              </a:defRPr>
            </a:lvl1pPr>
          </a:lstStyle>
          <a:p>
            <a:fld id="{7C3FBCD4-166E-446F-AF18-7D4A0CF9AEF6}" type="datetimeFigureOut">
              <a:rPr lang="en-US" smtClean="0"/>
              <a:pPr/>
              <a:t>9/14/2012</a:t>
            </a:fld>
            <a:endParaRPr lang="en-US" dirty="0"/>
          </a:p>
        </p:txBody>
      </p:sp>
      <p:sp>
        <p:nvSpPr>
          <p:cNvPr id="4" name="Slide Image Placeholder 3"/>
          <p:cNvSpPr>
            <a:spLocks noGrp="1" noRot="1" noChangeAspect="1"/>
          </p:cNvSpPr>
          <p:nvPr>
            <p:ph type="sldImg" idx="2"/>
          </p:nvPr>
        </p:nvSpPr>
        <p:spPr>
          <a:xfrm>
            <a:off x="-504825" y="903288"/>
            <a:ext cx="8032750" cy="4519612"/>
          </a:xfrm>
          <a:prstGeom prst="rect">
            <a:avLst/>
          </a:prstGeom>
          <a:noFill/>
          <a:ln w="12700">
            <a:solidFill>
              <a:prstClr val="black"/>
            </a:solidFill>
          </a:ln>
        </p:spPr>
        <p:txBody>
          <a:bodyPr vert="horz" lIns="108996" tIns="54498" rIns="108996" bIns="54498" rtlCol="0" anchor="ctr"/>
          <a:lstStyle/>
          <a:p>
            <a:endParaRPr lang="en-US" dirty="0"/>
          </a:p>
        </p:txBody>
      </p:sp>
      <p:sp>
        <p:nvSpPr>
          <p:cNvPr id="5" name="Notes Placeholder 4"/>
          <p:cNvSpPr>
            <a:spLocks noGrp="1"/>
          </p:cNvSpPr>
          <p:nvPr>
            <p:ph type="body" sz="quarter" idx="3"/>
          </p:nvPr>
        </p:nvSpPr>
        <p:spPr>
          <a:xfrm>
            <a:off x="702310" y="5724842"/>
            <a:ext cx="5618480" cy="5423535"/>
          </a:xfrm>
          <a:prstGeom prst="rect">
            <a:avLst/>
          </a:prstGeom>
        </p:spPr>
        <p:txBody>
          <a:bodyPr vert="horz" lIns="108996" tIns="54498" rIns="108996" bIns="5449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11447593"/>
            <a:ext cx="6320790" cy="602615"/>
          </a:xfrm>
          <a:prstGeom prst="rect">
            <a:avLst/>
          </a:prstGeom>
        </p:spPr>
        <p:txBody>
          <a:bodyPr vert="horz" lIns="108996" tIns="54498" rIns="108996" bIns="54498" rtlCol="0" anchor="b"/>
          <a:lstStyle>
            <a:lvl1pPr algn="l">
              <a:defRPr sz="6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20789" y="11447593"/>
            <a:ext cx="700685" cy="602615"/>
          </a:xfrm>
          <a:prstGeom prst="rect">
            <a:avLst/>
          </a:prstGeom>
        </p:spPr>
        <p:txBody>
          <a:bodyPr vert="horz" lIns="108996" tIns="54498" rIns="108996" bIns="54498" rtlCol="0" anchor="b"/>
          <a:lstStyle>
            <a:lvl1pPr algn="r">
              <a:defRPr sz="14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4825" y="903288"/>
            <a:ext cx="8032750" cy="4519612"/>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9/14/2012 11:43 AM</a:t>
            </a:fld>
            <a:endParaRPr lang="en-US" dirty="0"/>
          </a:p>
        </p:txBody>
      </p:sp>
      <p:sp>
        <p:nvSpPr>
          <p:cNvPr id="6" name="Footer Placeholder 5"/>
          <p:cNvSpPr>
            <a:spLocks noGrp="1"/>
          </p:cNvSpPr>
          <p:nvPr>
            <p:ph type="ftr" sz="quarter" idx="12"/>
          </p:nvPr>
        </p:nvSpPr>
        <p:spPr>
          <a:xfrm>
            <a:off x="0" y="11447593"/>
            <a:ext cx="6320790" cy="602615"/>
          </a:xfrm>
        </p:spPr>
        <p:txBody>
          <a:bodyPr/>
          <a:lstStyle/>
          <a:p>
            <a:r>
              <a:rPr lang="en-US" dirty="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a:xfrm>
            <a:off x="6320789" y="11447593"/>
            <a:ext cx="700685" cy="602615"/>
          </a:xfrm>
        </p:spPr>
        <p:txBody>
          <a:bodyPr/>
          <a:lstStyle/>
          <a:p>
            <a:fld id="{EC87E0CF-87F6-4B58-B8B8-DCAB2DAAF3CA}"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16</a:t>
            </a:fld>
            <a:endParaRPr lang="en-US" dirty="0">
              <a:solidFill>
                <a:srgbClr val="000000"/>
              </a:solidFill>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95822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22</a:t>
            </a:fld>
            <a:endParaRPr lang="en-US" dirty="0">
              <a:solidFill>
                <a:srgbClr val="000000"/>
              </a:solidFill>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23</a:t>
            </a:fld>
            <a:endParaRPr lang="en-US" dirty="0">
              <a:solidFill>
                <a:srgbClr val="000000"/>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25</a:t>
            </a:fld>
            <a:endParaRPr lang="en-US" dirty="0">
              <a:solidFill>
                <a:srgbClr val="000000"/>
              </a:solidFill>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0114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1160">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166764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27</a:t>
            </a:fld>
            <a:endParaRPr lang="en-US" dirty="0">
              <a:solidFill>
                <a:srgbClr val="000000"/>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28</a:t>
            </a:fld>
            <a:endParaRPr lang="en-US" dirty="0">
              <a:solidFill>
                <a:srgbClr val="000000"/>
              </a:solidFill>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363" rtl="0" eaLnBrk="1" fontAlgn="auto" latinLnBrk="0" hangingPunct="1">
              <a:lnSpc>
                <a:spcPct val="90000"/>
              </a:lnSpc>
              <a:spcBef>
                <a:spcPct val="0"/>
              </a:spcBef>
              <a:spcAft>
                <a:spcPts val="333"/>
              </a:spcAft>
              <a:buClrTx/>
              <a:buSzTx/>
              <a:buFontTx/>
              <a:buNone/>
              <a:tabLst/>
              <a:defRPr/>
            </a:pPr>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29</a:t>
            </a:fld>
            <a:endParaRPr lang="en-US" dirty="0">
              <a:solidFill>
                <a:srgbClr val="000000"/>
              </a:solidFill>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30</a:t>
            </a:fld>
            <a:endParaRPr lang="en-US" dirty="0">
              <a:solidFill>
                <a:srgbClr val="000000"/>
              </a:solidFill>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31</a:t>
            </a:fld>
            <a:endParaRPr lang="en-US" dirty="0">
              <a:solidFill>
                <a:srgbClr val="000000"/>
              </a:solidFill>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201246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01246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85070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32623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1160">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16676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722488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03103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31" name="Fuschia Tile"/>
          <p:cNvGrpSpPr/>
          <p:nvPr userDrawn="1"/>
        </p:nvGrpSpPr>
        <p:grpSpPr>
          <a:xfrm>
            <a:off x="1016507" y="3185266"/>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Orange Tile"/>
          <p:cNvGrpSpPr/>
          <p:nvPr userDrawn="1"/>
        </p:nvGrpSpPr>
        <p:grpSpPr>
          <a:xfrm>
            <a:off x="2514069" y="3185266"/>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Teal Tile"/>
          <p:cNvGrpSpPr/>
          <p:nvPr userDrawn="1"/>
        </p:nvGrpSpPr>
        <p:grpSpPr>
          <a:xfrm>
            <a:off x="1016507"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een Tile"/>
          <p:cNvGrpSpPr/>
          <p:nvPr userDrawn="1"/>
        </p:nvGrpSpPr>
        <p:grpSpPr>
          <a:xfrm>
            <a:off x="2514069"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useBgFill="1">
        <p:nvSpPr>
          <p:cNvPr id="4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4"/>
            <a:ext cx="6718301"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181452" y="5029200"/>
            <a:ext cx="6870702"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028" name="Picture 4" descr="http://www.devrain.com/Content/images/logo_transparen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9887" y="1859470"/>
            <a:ext cx="1905000" cy="809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3"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1394" y="1154430"/>
            <a:ext cx="3715385" cy="185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http://www.templatemonsterblog.ru/wp-content/uploads/2012/08/IT_WEEKEND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3812" y="956484"/>
            <a:ext cx="3130548" cy="22767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01175" y="6153150"/>
            <a:ext cx="22764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508929" y="381001"/>
            <a:ext cx="11170974" cy="5800725"/>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lvl="0" algn="ctr" defTabSz="685848" fontAlgn="base">
              <a:spcBef>
                <a:spcPct val="0"/>
              </a:spcBef>
              <a:spcAft>
                <a:spcPct val="0"/>
              </a:spcAft>
            </a:pPr>
            <a:endParaRPr lang="en-US" dirty="0" smtClean="0">
              <a:gradFill>
                <a:gsLst>
                  <a:gs pos="0">
                    <a:srgbClr val="FFFFFF"/>
                  </a:gs>
                  <a:gs pos="100000">
                    <a:srgbClr val="FFFFFF"/>
                  </a:gs>
                </a:gsLst>
                <a:lin ang="5400000" scaled="0"/>
              </a:gradFill>
              <a:latin typeface="+mj-lt"/>
            </a:endParaRPr>
          </a:p>
        </p:txBody>
      </p:sp>
      <p:sp>
        <p:nvSpPr>
          <p:cNvPr id="2" name="Title 1"/>
          <p:cNvSpPr>
            <a:spLocks noGrp="1"/>
          </p:cNvSpPr>
          <p:nvPr>
            <p:ph type="title" hasCustomPrompt="1"/>
          </p:nvPr>
        </p:nvSpPr>
        <p:spPr>
          <a:xfrm>
            <a:off x="1182358" y="830519"/>
            <a:ext cx="9824110" cy="4901688"/>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3819992" y="6430494"/>
            <a:ext cx="1464625" cy="242681"/>
          </a:xfrm>
          <a:prstGeom prst="rect">
            <a:avLst/>
          </a:prstGeom>
        </p:spPr>
        <p:txBody>
          <a:bodyPr/>
          <a:lstStyle/>
          <a:p>
            <a:endParaRPr lang="en-US" dirty="0"/>
          </a:p>
        </p:txBody>
      </p:sp>
      <p:sp>
        <p:nvSpPr>
          <p:cNvPr id="5" name="Footer Placeholder 4"/>
          <p:cNvSpPr>
            <a:spLocks noGrp="1"/>
          </p:cNvSpPr>
          <p:nvPr>
            <p:ph type="ftr" sz="quarter" idx="11"/>
          </p:nvPr>
        </p:nvSpPr>
        <p:spPr>
          <a:xfrm>
            <a:off x="5284614" y="6430494"/>
            <a:ext cx="3859795" cy="242681"/>
          </a:xfrm>
          <a:prstGeom prst="rect">
            <a:avLst/>
          </a:prstGeom>
        </p:spPr>
        <p:txBody>
          <a:bodyPr/>
          <a:lstStyle/>
          <a:p>
            <a:endParaRPr lang="en-US" dirty="0"/>
          </a:p>
        </p:txBody>
      </p:sp>
      <p:sp>
        <p:nvSpPr>
          <p:cNvPr id="6" name="Slide Number Placeholder 5"/>
          <p:cNvSpPr>
            <a:spLocks noGrp="1"/>
          </p:cNvSpPr>
          <p:nvPr>
            <p:ph type="sldNum" sz="quarter" idx="12"/>
          </p:nvPr>
        </p:nvSpPr>
        <p:spPr>
          <a:xfrm>
            <a:off x="507869" y="6387789"/>
            <a:ext cx="453157" cy="328160"/>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906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bldLst>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1017613" y="3187884"/>
            <a:ext cx="2827252"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1015856" y="3187136"/>
            <a:ext cx="2827252"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1015857" y="3189726"/>
            <a:ext cx="2827252"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1017613" y="3187136"/>
            <a:ext cx="2827252"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1015857" y="3187483"/>
            <a:ext cx="2827252"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1015856" y="3187136"/>
            <a:ext cx="2827252"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4098" name="Picture 2" descr="http://devrain.com/Content/images/logo_transparen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63476" y="1859470"/>
            <a:ext cx="1905000"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 id="214748372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0"/>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22.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2.jpeg"/><Relationship Id="rId18" Type="http://schemas.openxmlformats.org/officeDocument/2006/relationships/image" Target="../media/image86.jpeg"/><Relationship Id="rId3" Type="http://schemas.openxmlformats.org/officeDocument/2006/relationships/image" Target="../media/image1.png"/><Relationship Id="rId7" Type="http://schemas.openxmlformats.org/officeDocument/2006/relationships/image" Target="../media/image77.jpeg"/><Relationship Id="rId12" Type="http://schemas.openxmlformats.org/officeDocument/2006/relationships/image" Target="../media/image81.png"/><Relationship Id="rId17" Type="http://schemas.openxmlformats.org/officeDocument/2006/relationships/image" Target="../media/image85.png"/><Relationship Id="rId2" Type="http://schemas.openxmlformats.org/officeDocument/2006/relationships/notesSlide" Target="../notesSlides/notesSlide16.xml"/><Relationship Id="rId16"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hyperlink" Target="//upload.wikimedia.org/wikipedia/commons/f/f6/KT_Logo.svg" TargetMode="External"/><Relationship Id="rId5" Type="http://schemas.openxmlformats.org/officeDocument/2006/relationships/image" Target="../media/image75.png"/><Relationship Id="rId15" Type="http://schemas.openxmlformats.org/officeDocument/2006/relationships/hyperlink" Target="//upload.wikimedia.org/wikipedia/en/6/6e/Everything_Everywhere_logo.png" TargetMode="External"/><Relationship Id="rId10" Type="http://schemas.openxmlformats.org/officeDocument/2006/relationships/image" Target="../media/image80.jpeg"/><Relationship Id="rId4" Type="http://schemas.openxmlformats.org/officeDocument/2006/relationships/image" Target="../media/image74.png"/><Relationship Id="rId9" Type="http://schemas.openxmlformats.org/officeDocument/2006/relationships/image" Target="../media/image79.jpeg"/><Relationship Id="rId14" Type="http://schemas.openxmlformats.org/officeDocument/2006/relationships/image" Target="../media/image83.jpeg"/></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8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europe.msteched.com/" TargetMode="External"/><Relationship Id="rId7" Type="http://schemas.openxmlformats.org/officeDocument/2006/relationships/hyperlink" Target="http://microsoft.com/technet"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www.microsoft.com/learning" TargetMode="External"/><Relationship Id="rId11" Type="http://schemas.openxmlformats.org/officeDocument/2006/relationships/image" Target="../media/image95.png"/><Relationship Id="rId5" Type="http://schemas.openxmlformats.org/officeDocument/2006/relationships/image" Target="../media/image93.png"/><Relationship Id="rId10" Type="http://schemas.openxmlformats.org/officeDocument/2006/relationships/hyperlink" Target="http://microsoft.com/msdn" TargetMode="External"/><Relationship Id="rId4" Type="http://schemas.openxmlformats.org/officeDocument/2006/relationships/image" Target="../media/image92.emf"/><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18.jpe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5995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2" name="Grey Map"/>
          <p:cNvGrpSpPr/>
          <p:nvPr/>
        </p:nvGrpSpPr>
        <p:grpSpPr>
          <a:xfrm>
            <a:off x="1488102" y="1172318"/>
            <a:ext cx="9577685" cy="4449065"/>
            <a:chOff x="400809" y="1427427"/>
            <a:chExt cx="8342313" cy="3878792"/>
          </a:xfrm>
          <a:solidFill>
            <a:schemeClr val="tx1">
              <a:alpha val="99000"/>
            </a:schemeClr>
          </a:solidFill>
        </p:grpSpPr>
        <p:sp>
          <p:nvSpPr>
            <p:cNvPr id="783"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Freeform 18"/>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Freeform 20"/>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1" name="Freeform 21"/>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Freeform 27"/>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Freeform 30"/>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Freeform 40"/>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Freeform 41"/>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Freeform 43"/>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Freeform 44"/>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Freeform 45"/>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Freeform 46"/>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Freeform 47"/>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Freeform 48"/>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Freeform 49"/>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Freeform 50"/>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Freeform 51"/>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Freeform 52"/>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Freeform 53"/>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Freeform 55"/>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Freeform 56"/>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Freeform 57"/>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Freeform 58"/>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Freeform 59"/>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Freeform 60"/>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64"/>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Freeform 67"/>
            <p:cNvSpPr>
              <a:spLocks/>
            </p:cNvSpPr>
            <p:nvPr/>
          </p:nvSpPr>
          <p:spPr bwMode="auto">
            <a:xfrm>
              <a:off x="7105351" y="2938198"/>
              <a:ext cx="71438" cy="63500"/>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Freeform 104"/>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Freeform 105"/>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Freeform 106"/>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Freeform 107"/>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Freeform 108"/>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Freeform 109"/>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Freeform 110"/>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Freeform 111"/>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Freeform 112"/>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Freeform 113"/>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Freeform 114"/>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Freeform 115"/>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Freeform 116"/>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Freeform 117"/>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Freeform 118"/>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Freeform 119"/>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Freeform 120"/>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Freeform 121"/>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Freeform 122"/>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Freeform 123"/>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Freeform 124"/>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Freeform 125"/>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Freeform 127"/>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Freeform 141"/>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143"/>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149"/>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Freeform 150"/>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Freeform 151"/>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152"/>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154"/>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155"/>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156"/>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158"/>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159"/>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160"/>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161"/>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162"/>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163"/>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164"/>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166"/>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167"/>
            <p:cNvSpPr>
              <a:spLocks/>
            </p:cNvSpPr>
            <p:nvPr/>
          </p:nvSpPr>
          <p:spPr bwMode="auto">
            <a:xfrm>
              <a:off x="5147434" y="3001698"/>
              <a:ext cx="211667" cy="240771"/>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168"/>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169"/>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171"/>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172"/>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173"/>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175"/>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176"/>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177"/>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183"/>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184"/>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186"/>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187"/>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188"/>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189"/>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190"/>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191"/>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192"/>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193"/>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199"/>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201"/>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202"/>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203"/>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204"/>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220"/>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233"/>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237"/>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241"/>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251"/>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3" name="Freeform 19"/>
          <p:cNvSpPr>
            <a:spLocks/>
          </p:cNvSpPr>
          <p:nvPr/>
        </p:nvSpPr>
        <p:spPr bwMode="auto">
          <a:xfrm>
            <a:off x="4046621" y="3473141"/>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Freeform 19"/>
          <p:cNvSpPr>
            <a:spLocks/>
          </p:cNvSpPr>
          <p:nvPr/>
        </p:nvSpPr>
        <p:spPr bwMode="auto">
          <a:xfrm>
            <a:off x="4027571" y="3463616"/>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952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443"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95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itle 4"/>
          <p:cNvSpPr>
            <a:spLocks noGrp="1"/>
          </p:cNvSpPr>
          <p:nvPr>
            <p:ph type="title"/>
          </p:nvPr>
        </p:nvSpPr>
        <p:spPr>
          <a:xfrm>
            <a:off x="519112" y="228600"/>
            <a:ext cx="11149013" cy="997196"/>
          </a:xfrm>
        </p:spPr>
        <p:txBody>
          <a:bodyPr/>
          <a:lstStyle/>
          <a:p>
            <a:r>
              <a:rPr lang="en-US" b="1" dirty="0" smtClean="0"/>
              <a:t>Developer: </a:t>
            </a:r>
            <a:r>
              <a:rPr lang="en-US" dirty="0" smtClean="0"/>
              <a:t>Over 180 countries</a:t>
            </a:r>
            <a:br>
              <a:rPr lang="en-US" dirty="0" smtClean="0"/>
            </a:br>
            <a:r>
              <a:rPr lang="en-US" sz="2800" dirty="0" smtClean="0"/>
              <a:t>140+ new</a:t>
            </a:r>
            <a:endParaRPr lang="en-US" sz="2800" dirty="0"/>
          </a:p>
        </p:txBody>
      </p:sp>
      <p:sp>
        <p:nvSpPr>
          <p:cNvPr id="174" name="Luxembourg"/>
          <p:cNvSpPr>
            <a:spLocks/>
          </p:cNvSpPr>
          <p:nvPr/>
        </p:nvSpPr>
        <p:spPr bwMode="auto">
          <a:xfrm>
            <a:off x="5936346" y="1879566"/>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Bahrain"/>
          <p:cNvSpPr>
            <a:spLocks/>
          </p:cNvSpPr>
          <p:nvPr/>
        </p:nvSpPr>
        <p:spPr bwMode="auto">
          <a:xfrm rot="16200000">
            <a:off x="7343533" y="266293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Bahrain"/>
          <p:cNvSpPr>
            <a:spLocks/>
          </p:cNvSpPr>
          <p:nvPr/>
        </p:nvSpPr>
        <p:spPr bwMode="auto">
          <a:xfrm rot="16200000">
            <a:off x="7343549" y="2662947"/>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Bahamas"/>
          <p:cNvSpPr>
            <a:spLocks/>
          </p:cNvSpPr>
          <p:nvPr/>
        </p:nvSpPr>
        <p:spPr bwMode="auto">
          <a:xfrm rot="9136277">
            <a:off x="3366104" y="2747215"/>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41" name="East Timor (Timor-Leste)"/>
          <p:cNvGrpSpPr/>
          <p:nvPr/>
        </p:nvGrpSpPr>
        <p:grpSpPr>
          <a:xfrm>
            <a:off x="9743366" y="3990174"/>
            <a:ext cx="108745" cy="46036"/>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alpha val="99000"/>
                </a:schemeClr>
              </a:solidFill>
            </a:endParaRPr>
          </a:p>
        </p:txBody>
      </p:sp>
      <p:sp>
        <p:nvSpPr>
          <p:cNvPr id="368" name="Azerbaijan"/>
          <p:cNvSpPr>
            <a:spLocks/>
          </p:cNvSpPr>
          <p:nvPr/>
        </p:nvSpPr>
        <p:spPr bwMode="auto">
          <a:xfrm>
            <a:off x="7117988" y="2204293"/>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TextBox 476"/>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grpSp>
        <p:nvGrpSpPr>
          <p:cNvPr id="974" name="Group 973"/>
          <p:cNvGrpSpPr/>
          <p:nvPr/>
        </p:nvGrpSpPr>
        <p:grpSpPr>
          <a:xfrm>
            <a:off x="1489238" y="1171796"/>
            <a:ext cx="9577684" cy="5425854"/>
            <a:chOff x="1489238" y="1171796"/>
            <a:chExt cx="9577684" cy="5425854"/>
          </a:xfrm>
        </p:grpSpPr>
        <p:grpSp>
          <p:nvGrpSpPr>
            <p:cNvPr id="62" name="Group 61"/>
            <p:cNvGrpSpPr/>
            <p:nvPr/>
          </p:nvGrpSpPr>
          <p:grpSpPr>
            <a:xfrm>
              <a:off x="1489238" y="1171796"/>
              <a:ext cx="9577684" cy="5425854"/>
              <a:chOff x="1489238" y="1171796"/>
              <a:chExt cx="9577684" cy="5425854"/>
            </a:xfrm>
          </p:grpSpPr>
          <p:grpSp>
            <p:nvGrpSpPr>
              <p:cNvPr id="20" name="Group 19"/>
              <p:cNvGrpSpPr/>
              <p:nvPr/>
            </p:nvGrpSpPr>
            <p:grpSpPr>
              <a:xfrm>
                <a:off x="1489238" y="1171796"/>
                <a:ext cx="9577684" cy="5425854"/>
                <a:chOff x="1489238" y="1171796"/>
                <a:chExt cx="9577684" cy="5425854"/>
              </a:xfrm>
            </p:grpSpPr>
            <p:sp>
              <p:nvSpPr>
                <p:cNvPr id="435" name="green Block"/>
                <p:cNvSpPr/>
                <p:nvPr/>
              </p:nvSpPr>
              <p:spPr>
                <a:xfrm>
                  <a:off x="3180532" y="5909880"/>
                  <a:ext cx="2665659" cy="6877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1"/>
                      </a:solidFill>
                    </a:rPr>
                    <a:t>38 Countries</a:t>
                  </a:r>
                </a:p>
                <a:p>
                  <a:pPr algn="ctr"/>
                  <a:r>
                    <a:rPr lang="en-US" sz="1400" dirty="0" smtClean="0">
                      <a:solidFill>
                        <a:schemeClr val="tx1"/>
                      </a:solidFill>
                    </a:rPr>
                    <a:t>Windows Phone 7.x</a:t>
                  </a:r>
                  <a:endParaRPr lang="en-US" sz="1400" dirty="0">
                    <a:solidFill>
                      <a:schemeClr val="tx1"/>
                    </a:solidFill>
                  </a:endParaRPr>
                </a:p>
              </p:txBody>
            </p:sp>
            <p:grpSp>
              <p:nvGrpSpPr>
                <p:cNvPr id="2" name="Group 1"/>
                <p:cNvGrpSpPr/>
                <p:nvPr/>
              </p:nvGrpSpPr>
              <p:grpSpPr>
                <a:xfrm>
                  <a:off x="1489238" y="1171796"/>
                  <a:ext cx="9577684" cy="4410266"/>
                  <a:chOff x="1489238" y="1171796"/>
                  <a:chExt cx="9577684" cy="4410266"/>
                </a:xfrm>
              </p:grpSpPr>
              <p:sp>
                <p:nvSpPr>
                  <p:cNvPr id="388" name="Freeform 125"/>
                  <p:cNvSpPr>
                    <a:spLocks/>
                  </p:cNvSpPr>
                  <p:nvPr/>
                </p:nvSpPr>
                <p:spPr bwMode="auto">
                  <a:xfrm>
                    <a:off x="4361711" y="1186970"/>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5" name="GREEN"/>
                  <p:cNvGrpSpPr/>
                  <p:nvPr/>
                </p:nvGrpSpPr>
                <p:grpSpPr>
                  <a:xfrm>
                    <a:off x="1489238" y="1171796"/>
                    <a:ext cx="9577684" cy="4410266"/>
                    <a:chOff x="1489238" y="1171796"/>
                    <a:chExt cx="9577684" cy="4410266"/>
                  </a:xfrm>
                  <a:solidFill>
                    <a:schemeClr val="accent6"/>
                  </a:solidFill>
                </p:grpSpPr>
                <p:grpSp>
                  <p:nvGrpSpPr>
                    <p:cNvPr id="14" name="GREEN"/>
                    <p:cNvGrpSpPr/>
                    <p:nvPr/>
                  </p:nvGrpSpPr>
                  <p:grpSpPr>
                    <a:xfrm>
                      <a:off x="6112530" y="1730859"/>
                      <a:ext cx="684172" cy="3284506"/>
                      <a:chOff x="6112530" y="1730859"/>
                      <a:chExt cx="684172" cy="3284506"/>
                    </a:xfrm>
                    <a:grpFill/>
                  </p:grpSpPr>
                  <p:sp>
                    <p:nvSpPr>
                      <p:cNvPr id="131" name="Freeform 225"/>
                      <p:cNvSpPr>
                        <a:spLocks/>
                      </p:cNvSpPr>
                      <p:nvPr/>
                    </p:nvSpPr>
                    <p:spPr bwMode="auto">
                      <a:xfrm>
                        <a:off x="6306938" y="1730859"/>
                        <a:ext cx="75941" cy="2427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South Africa"/>
                      <p:cNvSpPr>
                        <a:spLocks/>
                      </p:cNvSpPr>
                      <p:nvPr/>
                    </p:nvSpPr>
                    <p:spPr bwMode="auto">
                      <a:xfrm>
                        <a:off x="6277265" y="4551035"/>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1489238" y="1171796"/>
                      <a:ext cx="9577684" cy="4410266"/>
                      <a:chOff x="1489238" y="1171796"/>
                      <a:chExt cx="9577684" cy="4410266"/>
                    </a:xfrm>
                    <a:grpFill/>
                  </p:grpSpPr>
                  <p:grpSp>
                    <p:nvGrpSpPr>
                      <p:cNvPr id="6" name="PURPLE"/>
                      <p:cNvGrpSpPr/>
                      <p:nvPr/>
                    </p:nvGrpSpPr>
                    <p:grpSpPr>
                      <a:xfrm>
                        <a:off x="1489238" y="1171796"/>
                        <a:ext cx="3058905" cy="1548978"/>
                        <a:chOff x="1489238" y="1171796"/>
                        <a:chExt cx="3058905" cy="1548978"/>
                      </a:xfrm>
                      <a:grpFill/>
                    </p:grpSpPr>
                    <p:grpSp>
                      <p:nvGrpSpPr>
                        <p:cNvPr id="3" name="Group 2"/>
                        <p:cNvGrpSpPr/>
                        <p:nvPr/>
                      </p:nvGrpSpPr>
                      <p:grpSpPr>
                        <a:xfrm>
                          <a:off x="1489238" y="1171796"/>
                          <a:ext cx="3058905" cy="1548978"/>
                          <a:chOff x="1489238" y="1171796"/>
                          <a:chExt cx="3058905" cy="1548978"/>
                        </a:xfrm>
                        <a:grpFill/>
                      </p:grpSpPr>
                      <p:sp>
                        <p:nvSpPr>
                          <p:cNvPr id="581" name="Canada"/>
                          <p:cNvSpPr>
                            <a:spLocks/>
                          </p:cNvSpPr>
                          <p:nvPr/>
                        </p:nvSpPr>
                        <p:spPr bwMode="auto">
                          <a:xfrm>
                            <a:off x="2239536" y="132773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31" name="Canadian Islands"/>
                          <p:cNvGrpSpPr/>
                          <p:nvPr/>
                        </p:nvGrpSpPr>
                        <p:grpSpPr>
                          <a:xfrm>
                            <a:off x="3044511" y="1171796"/>
                            <a:ext cx="1503632" cy="834579"/>
                            <a:chOff x="3196911" y="1324850"/>
                            <a:chExt cx="1503632" cy="834579"/>
                          </a:xfrm>
                          <a:grpFill/>
                        </p:grpSpPr>
                        <p:sp>
                          <p:nvSpPr>
                            <p:cNvPr id="718" name="Canada"/>
                            <p:cNvSpPr>
                              <a:spLocks/>
                            </p:cNvSpPr>
                            <p:nvPr/>
                          </p:nvSpPr>
                          <p:spPr bwMode="auto">
                            <a:xfrm>
                              <a:off x="3932019" y="1455348"/>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Canada"/>
                            <p:cNvSpPr>
                              <a:spLocks/>
                            </p:cNvSpPr>
                            <p:nvPr/>
                          </p:nvSpPr>
                          <p:spPr bwMode="auto">
                            <a:xfrm>
                              <a:off x="3288040" y="1461418"/>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Canada"/>
                            <p:cNvSpPr>
                              <a:spLocks/>
                            </p:cNvSpPr>
                            <p:nvPr/>
                          </p:nvSpPr>
                          <p:spPr bwMode="auto">
                            <a:xfrm>
                              <a:off x="3707235" y="1446243"/>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Canada"/>
                            <p:cNvSpPr>
                              <a:spLocks/>
                            </p:cNvSpPr>
                            <p:nvPr/>
                          </p:nvSpPr>
                          <p:spPr bwMode="auto">
                            <a:xfrm>
                              <a:off x="4062638" y="1324850"/>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Canada"/>
                            <p:cNvSpPr>
                              <a:spLocks/>
                            </p:cNvSpPr>
                            <p:nvPr/>
                          </p:nvSpPr>
                          <p:spPr bwMode="auto">
                            <a:xfrm>
                              <a:off x="4035300" y="1340024"/>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92"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Brazil"/>
                      <p:cNvSpPr>
                        <a:spLocks/>
                      </p:cNvSpPr>
                      <p:nvPr/>
                    </p:nvSpPr>
                    <p:spPr bwMode="auto">
                      <a:xfrm>
                        <a:off x="3420721" y="3489092"/>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6"/>
                      <p:cNvSpPr>
                        <a:spLocks/>
                      </p:cNvSpPr>
                      <p:nvPr/>
                    </p:nvSpPr>
                    <p:spPr bwMode="auto">
                      <a:xfrm>
                        <a:off x="9538989" y="1733894"/>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15"/>
                      <p:cNvSpPr>
                        <a:spLocks/>
                      </p:cNvSpPr>
                      <p:nvPr/>
                    </p:nvSpPr>
                    <p:spPr bwMode="auto">
                      <a:xfrm>
                        <a:off x="6024437" y="2152701"/>
                        <a:ext cx="36452" cy="72836"/>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Poland"/>
                      <p:cNvSpPr>
                        <a:spLocks/>
                      </p:cNvSpPr>
                      <p:nvPr/>
                    </p:nvSpPr>
                    <p:spPr bwMode="auto">
                      <a:xfrm>
                        <a:off x="6157887" y="1739418"/>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Russia"/>
                      <p:cNvSpPr>
                        <a:spLocks/>
                      </p:cNvSpPr>
                      <p:nvPr/>
                    </p:nvSpPr>
                    <p:spPr bwMode="auto">
                      <a:xfrm>
                        <a:off x="6451812" y="1251355"/>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Norway"/>
                      <p:cNvSpPr>
                        <a:spLocks/>
                      </p:cNvSpPr>
                      <p:nvPr/>
                    </p:nvSpPr>
                    <p:spPr bwMode="auto">
                      <a:xfrm>
                        <a:off x="5901555" y="1348470"/>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Portugal"/>
                      <p:cNvSpPr>
                        <a:spLocks/>
                      </p:cNvSpPr>
                      <p:nvPr/>
                    </p:nvSpPr>
                    <p:spPr bwMode="auto">
                      <a:xfrm>
                        <a:off x="5517150" y="2125388"/>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492" name="China"/>
              <p:cNvSpPr>
                <a:spLocks/>
              </p:cNvSpPr>
              <p:nvPr/>
            </p:nvSpPr>
            <p:spPr bwMode="auto">
              <a:xfrm>
                <a:off x="7937016" y="176267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accent6">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6" name="Freeform 67"/>
            <p:cNvSpPr>
              <a:spLocks/>
            </p:cNvSpPr>
            <p:nvPr/>
          </p:nvSpPr>
          <p:spPr bwMode="auto">
            <a:xfrm>
              <a:off x="9187347" y="2904705"/>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6">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75" name="Group 974"/>
          <p:cNvGrpSpPr/>
          <p:nvPr/>
        </p:nvGrpSpPr>
        <p:grpSpPr>
          <a:xfrm>
            <a:off x="2852605" y="1445433"/>
            <a:ext cx="7820530" cy="5145996"/>
            <a:chOff x="2852605" y="1445433"/>
            <a:chExt cx="7820530" cy="5145996"/>
          </a:xfrm>
        </p:grpSpPr>
        <p:grpSp>
          <p:nvGrpSpPr>
            <p:cNvPr id="63" name="Group 62"/>
            <p:cNvGrpSpPr/>
            <p:nvPr/>
          </p:nvGrpSpPr>
          <p:grpSpPr>
            <a:xfrm>
              <a:off x="2852605" y="1445433"/>
              <a:ext cx="7820530" cy="5145996"/>
              <a:chOff x="2857040" y="1447800"/>
              <a:chExt cx="7820530" cy="5145996"/>
            </a:xfrm>
          </p:grpSpPr>
          <p:grpSp>
            <p:nvGrpSpPr>
              <p:cNvPr id="61" name="Group 60"/>
              <p:cNvGrpSpPr/>
              <p:nvPr/>
            </p:nvGrpSpPr>
            <p:grpSpPr>
              <a:xfrm>
                <a:off x="2857040" y="1447800"/>
                <a:ext cx="7820530" cy="5145996"/>
                <a:chOff x="2857040" y="1447800"/>
                <a:chExt cx="7820530" cy="5145996"/>
              </a:xfrm>
            </p:grpSpPr>
            <p:grpSp>
              <p:nvGrpSpPr>
                <p:cNvPr id="59" name="Group 58"/>
                <p:cNvGrpSpPr/>
                <p:nvPr/>
              </p:nvGrpSpPr>
              <p:grpSpPr>
                <a:xfrm>
                  <a:off x="2857040" y="1447800"/>
                  <a:ext cx="7820530" cy="5145996"/>
                  <a:chOff x="2857040" y="1447800"/>
                  <a:chExt cx="7820530" cy="5145996"/>
                </a:xfrm>
              </p:grpSpPr>
              <p:grpSp>
                <p:nvGrpSpPr>
                  <p:cNvPr id="34" name="Group 33"/>
                  <p:cNvGrpSpPr/>
                  <p:nvPr/>
                </p:nvGrpSpPr>
                <p:grpSpPr>
                  <a:xfrm>
                    <a:off x="2857040" y="1447800"/>
                    <a:ext cx="7820530" cy="5145996"/>
                    <a:chOff x="2857040" y="1447800"/>
                    <a:chExt cx="7820530" cy="5145996"/>
                  </a:xfrm>
                </p:grpSpPr>
                <p:grpSp>
                  <p:nvGrpSpPr>
                    <p:cNvPr id="58" name="Group 57"/>
                    <p:cNvGrpSpPr/>
                    <p:nvPr/>
                  </p:nvGrpSpPr>
                  <p:grpSpPr>
                    <a:xfrm>
                      <a:off x="2857040" y="1447800"/>
                      <a:ext cx="7820530" cy="5145996"/>
                      <a:chOff x="2857040" y="1447800"/>
                      <a:chExt cx="7820530" cy="5145996"/>
                    </a:xfrm>
                  </p:grpSpPr>
                  <p:grpSp>
                    <p:nvGrpSpPr>
                      <p:cNvPr id="57" name="Group 56"/>
                      <p:cNvGrpSpPr/>
                      <p:nvPr/>
                    </p:nvGrpSpPr>
                    <p:grpSpPr>
                      <a:xfrm>
                        <a:off x="2857040" y="1614303"/>
                        <a:ext cx="7820530" cy="4979493"/>
                        <a:chOff x="2857040" y="1614303"/>
                        <a:chExt cx="7820530" cy="4979493"/>
                      </a:xfrm>
                    </p:grpSpPr>
                    <p:grpSp>
                      <p:nvGrpSpPr>
                        <p:cNvPr id="56" name="Group 55"/>
                        <p:cNvGrpSpPr/>
                        <p:nvPr/>
                      </p:nvGrpSpPr>
                      <p:grpSpPr>
                        <a:xfrm>
                          <a:off x="2857040" y="1614303"/>
                          <a:ext cx="7820530" cy="4979493"/>
                          <a:chOff x="2857040" y="1614303"/>
                          <a:chExt cx="7820530" cy="4979493"/>
                        </a:xfrm>
                      </p:grpSpPr>
                      <p:grpSp>
                        <p:nvGrpSpPr>
                          <p:cNvPr id="53" name="Group 52"/>
                          <p:cNvGrpSpPr/>
                          <p:nvPr/>
                        </p:nvGrpSpPr>
                        <p:grpSpPr>
                          <a:xfrm>
                            <a:off x="2857040" y="1614303"/>
                            <a:ext cx="7820530" cy="4979493"/>
                            <a:chOff x="2857040" y="1614303"/>
                            <a:chExt cx="7820530" cy="4979493"/>
                          </a:xfrm>
                        </p:grpSpPr>
                        <p:sp>
                          <p:nvSpPr>
                            <p:cNvPr id="470" name="Israel"/>
                            <p:cNvSpPr>
                              <a:spLocks/>
                            </p:cNvSpPr>
                            <p:nvPr/>
                          </p:nvSpPr>
                          <p:spPr bwMode="auto">
                            <a:xfrm>
                              <a:off x="6826497" y="2429920"/>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p:cNvGrpSpPr/>
                            <p:nvPr/>
                          </p:nvGrpSpPr>
                          <p:grpSpPr>
                            <a:xfrm>
                              <a:off x="2857040" y="1614303"/>
                              <a:ext cx="7820530" cy="4979493"/>
                              <a:chOff x="2857040" y="1614303"/>
                              <a:chExt cx="7820530" cy="4979493"/>
                            </a:xfrm>
                          </p:grpSpPr>
                          <p:sp>
                            <p:nvSpPr>
                              <p:cNvPr id="453" name="Lithuania"/>
                              <p:cNvSpPr>
                                <a:spLocks/>
                              </p:cNvSpPr>
                              <p:nvPr/>
                            </p:nvSpPr>
                            <p:spPr bwMode="auto">
                              <a:xfrm>
                                <a:off x="6340352" y="1697476"/>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p:cNvGrpSpPr/>
                              <p:nvPr/>
                            </p:nvGrpSpPr>
                            <p:grpSpPr>
                              <a:xfrm>
                                <a:off x="2857040" y="1614303"/>
                                <a:ext cx="7820530" cy="4979493"/>
                                <a:chOff x="2857040" y="1614303"/>
                                <a:chExt cx="7820530" cy="4979493"/>
                              </a:xfrm>
                            </p:grpSpPr>
                            <p:sp>
                              <p:nvSpPr>
                                <p:cNvPr id="463" name="Freeform 220"/>
                                <p:cNvSpPr>
                                  <a:spLocks/>
                                </p:cNvSpPr>
                                <p:nvPr/>
                              </p:nvSpPr>
                              <p:spPr bwMode="auto">
                                <a:xfrm>
                                  <a:off x="6340026" y="2115782"/>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a:xfrm>
                                  <a:off x="2857040" y="1614303"/>
                                  <a:ext cx="7820530" cy="4979493"/>
                                  <a:chOff x="2857040" y="1614303"/>
                                  <a:chExt cx="7820530" cy="4979493"/>
                                </a:xfrm>
                              </p:grpSpPr>
                              <p:sp>
                                <p:nvSpPr>
                                  <p:cNvPr id="466" name="Freeform 242"/>
                                  <p:cNvSpPr>
                                    <a:spLocks/>
                                  </p:cNvSpPr>
                                  <p:nvPr/>
                                </p:nvSpPr>
                                <p:spPr bwMode="auto">
                                  <a:xfrm>
                                    <a:off x="6550665" y="212559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p:cNvGrpSpPr/>
                                  <p:nvPr/>
                                </p:nvGrpSpPr>
                                <p:grpSpPr>
                                  <a:xfrm>
                                    <a:off x="2857040" y="1614303"/>
                                    <a:ext cx="7820530" cy="4979493"/>
                                    <a:chOff x="2857040" y="1614303"/>
                                    <a:chExt cx="7820530" cy="4979493"/>
                                  </a:xfrm>
                                </p:grpSpPr>
                                <p:sp>
                                  <p:nvSpPr>
                                    <p:cNvPr id="457" name="Freeform 204"/>
                                    <p:cNvSpPr>
                                      <a:spLocks/>
                                    </p:cNvSpPr>
                                    <p:nvPr/>
                                  </p:nvSpPr>
                                  <p:spPr bwMode="auto">
                                    <a:xfrm>
                                      <a:off x="7099589" y="2126333"/>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Freeform 237"/>
                                    <p:cNvSpPr>
                                      <a:spLocks/>
                                    </p:cNvSpPr>
                                    <p:nvPr/>
                                  </p:nvSpPr>
                                  <p:spPr bwMode="auto">
                                    <a:xfrm>
                                      <a:off x="6905180" y="2059566"/>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7" name="Group 46"/>
                                    <p:cNvGrpSpPr/>
                                    <p:nvPr/>
                                  </p:nvGrpSpPr>
                                  <p:grpSpPr>
                                    <a:xfrm>
                                      <a:off x="2857040" y="1614303"/>
                                      <a:ext cx="7820530" cy="4979493"/>
                                      <a:chOff x="2857040" y="1614303"/>
                                      <a:chExt cx="7820530" cy="4979493"/>
                                    </a:xfrm>
                                  </p:grpSpPr>
                                  <p:sp>
                                    <p:nvSpPr>
                                      <p:cNvPr id="469" name="Lebanon"/>
                                      <p:cNvSpPr>
                                        <a:spLocks/>
                                      </p:cNvSpPr>
                                      <p:nvPr/>
                                    </p:nvSpPr>
                                    <p:spPr bwMode="auto">
                                      <a:xfrm>
                                        <a:off x="6840970" y="2377399"/>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p:cNvGrpSpPr/>
                                      <p:nvPr/>
                                    </p:nvGrpSpPr>
                                    <p:grpSpPr>
                                      <a:xfrm>
                                        <a:off x="2857040" y="1614303"/>
                                        <a:ext cx="7820530" cy="4979493"/>
                                        <a:chOff x="2857040" y="1614303"/>
                                        <a:chExt cx="7820530" cy="4979493"/>
                                      </a:xfrm>
                                    </p:grpSpPr>
                                    <p:grpSp>
                                      <p:nvGrpSpPr>
                                        <p:cNvPr id="45" name="Group 44"/>
                                        <p:cNvGrpSpPr/>
                                        <p:nvPr/>
                                      </p:nvGrpSpPr>
                                      <p:grpSpPr>
                                        <a:xfrm>
                                          <a:off x="2857040" y="1614303"/>
                                          <a:ext cx="7820530" cy="4979493"/>
                                          <a:chOff x="2857040" y="1614303"/>
                                          <a:chExt cx="7820530" cy="4979493"/>
                                        </a:xfrm>
                                      </p:grpSpPr>
                                      <p:grpSp>
                                        <p:nvGrpSpPr>
                                          <p:cNvPr id="44" name="Group 43"/>
                                          <p:cNvGrpSpPr/>
                                          <p:nvPr/>
                                        </p:nvGrpSpPr>
                                        <p:grpSpPr>
                                          <a:xfrm>
                                            <a:off x="2857040" y="1614303"/>
                                            <a:ext cx="7820530" cy="4979493"/>
                                            <a:chOff x="2857040" y="1614303"/>
                                            <a:chExt cx="7820530" cy="4979493"/>
                                          </a:xfrm>
                                        </p:grpSpPr>
                                        <p:sp>
                                          <p:nvSpPr>
                                            <p:cNvPr id="472" name="Freeform 175"/>
                                            <p:cNvSpPr>
                                              <a:spLocks/>
                                            </p:cNvSpPr>
                                            <p:nvPr/>
                                          </p:nvSpPr>
                                          <p:spPr bwMode="auto">
                                            <a:xfrm>
                                              <a:off x="8525725" y="2592030"/>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3" name="Group 42"/>
                                            <p:cNvGrpSpPr/>
                                            <p:nvPr/>
                                          </p:nvGrpSpPr>
                                          <p:grpSpPr>
                                            <a:xfrm>
                                              <a:off x="2857040" y="1614303"/>
                                              <a:ext cx="7820530" cy="4979493"/>
                                              <a:chOff x="2857040" y="1614303"/>
                                              <a:chExt cx="7820530" cy="4979493"/>
                                            </a:xfrm>
                                          </p:grpSpPr>
                                          <p:grpSp>
                                            <p:nvGrpSpPr>
                                              <p:cNvPr id="42" name="Group 41"/>
                                              <p:cNvGrpSpPr/>
                                              <p:nvPr/>
                                            </p:nvGrpSpPr>
                                            <p:grpSpPr>
                                              <a:xfrm>
                                                <a:off x="2857040" y="1614303"/>
                                                <a:ext cx="7820530" cy="4979493"/>
                                                <a:chOff x="2857040" y="1614303"/>
                                                <a:chExt cx="7820530" cy="4979493"/>
                                              </a:xfrm>
                                            </p:grpSpPr>
                                            <p:grpSp>
                                              <p:nvGrpSpPr>
                                                <p:cNvPr id="41" name="Group 40"/>
                                                <p:cNvGrpSpPr/>
                                                <p:nvPr/>
                                              </p:nvGrpSpPr>
                                              <p:grpSpPr>
                                                <a:xfrm>
                                                  <a:off x="2857040" y="1614303"/>
                                                  <a:ext cx="7820530" cy="4979493"/>
                                                  <a:chOff x="2857040" y="1614303"/>
                                                  <a:chExt cx="7820530" cy="4979493"/>
                                                </a:xfrm>
                                              </p:grpSpPr>
                                              <p:sp>
                                                <p:nvSpPr>
                                                  <p:cNvPr id="450" name="UAE"/>
                                                  <p:cNvSpPr>
                                                    <a:spLocks/>
                                                  </p:cNvSpPr>
                                                  <p:nvPr/>
                                                </p:nvSpPr>
                                                <p:spPr bwMode="auto">
                                                  <a:xfrm>
                                                    <a:off x="7386741" y="2685907"/>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p:cNvGrpSpPr/>
                                                  <p:nvPr/>
                                                </p:nvGrpSpPr>
                                                <p:grpSpPr>
                                                  <a:xfrm>
                                                    <a:off x="2857040" y="1614303"/>
                                                    <a:ext cx="7820530" cy="4979493"/>
                                                    <a:chOff x="2857040" y="1614303"/>
                                                    <a:chExt cx="7820530" cy="4979493"/>
                                                  </a:xfrm>
                                                </p:grpSpPr>
                                                <p:sp>
                                                  <p:nvSpPr>
                                                    <p:cNvPr id="456" name="Slovakia"/>
                                                    <p:cNvSpPr>
                                                      <a:spLocks/>
                                                    </p:cNvSpPr>
                                                    <p:nvPr/>
                                                  </p:nvSpPr>
                                                  <p:spPr bwMode="auto">
                                                    <a:xfrm>
                                                      <a:off x="6264371" y="1884657"/>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2857040" y="1614303"/>
                                                      <a:ext cx="7820530" cy="4979493"/>
                                                      <a:chOff x="2857040" y="1614303"/>
                                                      <a:chExt cx="7820530" cy="4979493"/>
                                                    </a:xfrm>
                                                  </p:grpSpPr>
                                                  <p:sp>
                                                    <p:nvSpPr>
                                                      <p:cNvPr id="459" name="Turkey"/>
                                                      <p:cNvSpPr>
                                                        <a:spLocks/>
                                                      </p:cNvSpPr>
                                                      <p:nvPr/>
                                                    </p:nvSpPr>
                                                    <p:spPr bwMode="auto">
                                                      <a:xfrm>
                                                        <a:off x="6555222" y="2123888"/>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8" name="Group 37"/>
                                                      <p:cNvGrpSpPr/>
                                                      <p:nvPr/>
                                                    </p:nvGrpSpPr>
                                                    <p:grpSpPr>
                                                      <a:xfrm>
                                                        <a:off x="2857040" y="1614303"/>
                                                        <a:ext cx="7820530" cy="4979493"/>
                                                        <a:chOff x="2857040" y="1614303"/>
                                                        <a:chExt cx="7820530" cy="4979493"/>
                                                      </a:xfrm>
                                                    </p:grpSpPr>
                                                    <p:grpSp>
                                                      <p:nvGrpSpPr>
                                                        <p:cNvPr id="37" name="Group 36"/>
                                                        <p:cNvGrpSpPr/>
                                                        <p:nvPr/>
                                                      </p:nvGrpSpPr>
                                                      <p:grpSpPr>
                                                        <a:xfrm>
                                                          <a:off x="2857040" y="1614303"/>
                                                          <a:ext cx="7820530" cy="4979493"/>
                                                          <a:chOff x="2857040" y="1614303"/>
                                                          <a:chExt cx="7820530" cy="4979493"/>
                                                        </a:xfrm>
                                                      </p:grpSpPr>
                                                      <p:sp>
                                                        <p:nvSpPr>
                                                          <p:cNvPr id="454" name="Latvia"/>
                                                          <p:cNvSpPr>
                                                            <a:spLocks/>
                                                          </p:cNvSpPr>
                                                          <p:nvPr/>
                                                        </p:nvSpPr>
                                                        <p:spPr bwMode="auto">
                                                          <a:xfrm>
                                                            <a:off x="6331568" y="165124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p:cNvGrpSpPr/>
                                                          <p:nvPr/>
                                                        </p:nvGrpSpPr>
                                                        <p:grpSpPr>
                                                          <a:xfrm>
                                                            <a:off x="2857040" y="1614303"/>
                                                            <a:ext cx="7820530" cy="4979493"/>
                                                            <a:chOff x="2857040" y="1614303"/>
                                                            <a:chExt cx="7820530" cy="4979493"/>
                                                          </a:xfrm>
                                                        </p:grpSpPr>
                                                        <p:sp>
                                                          <p:nvSpPr>
                                                            <p:cNvPr id="45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p:cNvGrpSpPr/>
                                                            <p:nvPr/>
                                                          </p:nvGrpSpPr>
                                                          <p:grpSpPr>
                                                            <a:xfrm>
                                                              <a:off x="2857040" y="1682302"/>
                                                              <a:ext cx="7820530" cy="4911494"/>
                                                              <a:chOff x="2857040" y="1682302"/>
                                                              <a:chExt cx="7820530" cy="4911494"/>
                                                            </a:xfrm>
                                                          </p:grpSpPr>
                                                          <p:grpSp>
                                                            <p:nvGrpSpPr>
                                                              <p:cNvPr id="32" name="Group 31"/>
                                                              <p:cNvGrpSpPr/>
                                                              <p:nvPr/>
                                                            </p:nvGrpSpPr>
                                                            <p:grpSpPr>
                                                              <a:xfrm>
                                                                <a:off x="2857040" y="1682302"/>
                                                                <a:ext cx="7820530" cy="4911494"/>
                                                                <a:chOff x="2857040" y="1682302"/>
                                                                <a:chExt cx="7820530" cy="4911494"/>
                                                              </a:xfrm>
                                                            </p:grpSpPr>
                                                            <p:grpSp>
                                                              <p:nvGrpSpPr>
                                                                <p:cNvPr id="31" name="Group 30"/>
                                                                <p:cNvGrpSpPr/>
                                                                <p:nvPr/>
                                                              </p:nvGrpSpPr>
                                                              <p:grpSpPr>
                                                                <a:xfrm>
                                                                  <a:off x="2857040" y="1682302"/>
                                                                  <a:ext cx="7820530" cy="4911494"/>
                                                                  <a:chOff x="2857040" y="1682302"/>
                                                                  <a:chExt cx="7820530" cy="4911494"/>
                                                                </a:xfrm>
                                                              </p:grpSpPr>
                                                              <p:grpSp>
                                                                <p:nvGrpSpPr>
                                                                  <p:cNvPr id="30" name="Group 29"/>
                                                                  <p:cNvGrpSpPr/>
                                                                  <p:nvPr/>
                                                                </p:nvGrpSpPr>
                                                                <p:grpSpPr>
                                                                  <a:xfrm>
                                                                    <a:off x="2857040" y="1682302"/>
                                                                    <a:ext cx="7820530" cy="4911494"/>
                                                                    <a:chOff x="2857040" y="1682302"/>
                                                                    <a:chExt cx="7820530" cy="4911494"/>
                                                                  </a:xfrm>
                                                                </p:grpSpPr>
                                                                <p:grpSp>
                                                                  <p:nvGrpSpPr>
                                                                    <p:cNvPr id="29" name="Group 28"/>
                                                                    <p:cNvGrpSpPr/>
                                                                    <p:nvPr/>
                                                                  </p:nvGrpSpPr>
                                                                  <p:grpSpPr>
                                                                    <a:xfrm>
                                                                      <a:off x="2857040" y="1682302"/>
                                                                      <a:ext cx="7820530" cy="4911494"/>
                                                                      <a:chOff x="2857040" y="1682302"/>
                                                                      <a:chExt cx="7820530" cy="4911494"/>
                                                                    </a:xfrm>
                                                                  </p:grpSpPr>
                                                                  <p:grpSp>
                                                                    <p:nvGrpSpPr>
                                                                      <p:cNvPr id="28" name="Group 27"/>
                                                                      <p:cNvGrpSpPr/>
                                                                      <p:nvPr/>
                                                                    </p:nvGrpSpPr>
                                                                    <p:grpSpPr>
                                                                      <a:xfrm>
                                                                        <a:off x="2857040" y="1682302"/>
                                                                        <a:ext cx="7820530" cy="4911494"/>
                                                                        <a:chOff x="2857040" y="1682302"/>
                                                                        <a:chExt cx="7820530" cy="4911494"/>
                                                                      </a:xfrm>
                                                                    </p:grpSpPr>
                                                                    <p:grpSp>
                                                                      <p:nvGrpSpPr>
                                                                        <p:cNvPr id="27" name="Group 26"/>
                                                                        <p:cNvGrpSpPr/>
                                                                        <p:nvPr/>
                                                                      </p:nvGrpSpPr>
                                                                      <p:grpSpPr>
                                                                        <a:xfrm>
                                                                          <a:off x="2857040" y="1682302"/>
                                                                          <a:ext cx="7820530" cy="4911494"/>
                                                                          <a:chOff x="2857040" y="1682302"/>
                                                                          <a:chExt cx="7820530" cy="4911494"/>
                                                                        </a:xfrm>
                                                                      </p:grpSpPr>
                                                                      <p:grpSp>
                                                                        <p:nvGrpSpPr>
                                                                          <p:cNvPr id="26" name="Group 25"/>
                                                                          <p:cNvGrpSpPr/>
                                                                          <p:nvPr/>
                                                                        </p:nvGrpSpPr>
                                                                        <p:grpSpPr>
                                                                          <a:xfrm>
                                                                            <a:off x="2857040" y="1682302"/>
                                                                            <a:ext cx="7444397" cy="4911494"/>
                                                                            <a:chOff x="2857040" y="1682302"/>
                                                                            <a:chExt cx="7444397" cy="4911494"/>
                                                                          </a:xfrm>
                                                                        </p:grpSpPr>
                                                                        <p:grpSp>
                                                                          <p:nvGrpSpPr>
                                                                            <p:cNvPr id="24" name="Group 23"/>
                                                                            <p:cNvGrpSpPr/>
                                                                            <p:nvPr/>
                                                                          </p:nvGrpSpPr>
                                                                          <p:grpSpPr>
                                                                            <a:xfrm>
                                                                              <a:off x="2857040" y="1682302"/>
                                                                              <a:ext cx="6995071" cy="4911494"/>
                                                                              <a:chOff x="2857040" y="1682302"/>
                                                                              <a:chExt cx="6995071" cy="4911494"/>
                                                                            </a:xfrm>
                                                                          </p:grpSpPr>
                                                                          <p:grpSp>
                                                                            <p:nvGrpSpPr>
                                                                              <p:cNvPr id="23" name="Group 22"/>
                                                                              <p:cNvGrpSpPr/>
                                                                              <p:nvPr/>
                                                                            </p:nvGrpSpPr>
                                                                            <p:grpSpPr>
                                                                              <a:xfrm>
                                                                                <a:off x="2857040" y="1682302"/>
                                                                                <a:ext cx="6995071" cy="4911494"/>
                                                                                <a:chOff x="2857040" y="1682302"/>
                                                                                <a:chExt cx="6995071" cy="4911494"/>
                                                                              </a:xfrm>
                                                                            </p:grpSpPr>
                                                                            <p:grpSp>
                                                                              <p:nvGrpSpPr>
                                                                                <p:cNvPr id="22" name="Group 21"/>
                                                                                <p:cNvGrpSpPr/>
                                                                                <p:nvPr/>
                                                                              </p:nvGrpSpPr>
                                                                              <p:grpSpPr>
                                                                                <a:xfrm>
                                                                                  <a:off x="2857040" y="1682302"/>
                                                                                  <a:ext cx="6995071" cy="4911494"/>
                                                                                  <a:chOff x="2857040" y="1682302"/>
                                                                                  <a:chExt cx="6995071" cy="4911494"/>
                                                                                </a:xfrm>
                                                                              </p:grpSpPr>
                                                                              <p:grpSp>
                                                                                <p:nvGrpSpPr>
                                                                                  <p:cNvPr id="21" name="Group 20"/>
                                                                                  <p:cNvGrpSpPr/>
                                                                                  <p:nvPr/>
                                                                                </p:nvGrpSpPr>
                                                                                <p:grpSpPr>
                                                                                  <a:xfrm>
                                                                                    <a:off x="2857040" y="1682302"/>
                                                                                    <a:ext cx="6995071" cy="4911494"/>
                                                                                    <a:chOff x="2857040" y="1682302"/>
                                                                                    <a:chExt cx="6995071" cy="4911494"/>
                                                                                  </a:xfrm>
                                                                                </p:grpSpPr>
                                                                                <p:grpSp>
                                                                                  <p:nvGrpSpPr>
                                                                                    <p:cNvPr id="18" name="Group 17"/>
                                                                                    <p:cNvGrpSpPr/>
                                                                                    <p:nvPr/>
                                                                                  </p:nvGrpSpPr>
                                                                                  <p:grpSpPr>
                                                                                    <a:xfrm>
                                                                                      <a:off x="2857040" y="1682302"/>
                                                                                      <a:ext cx="6995071" cy="4911494"/>
                                                                                      <a:chOff x="2857040" y="1682302"/>
                                                                                      <a:chExt cx="6995071" cy="4911494"/>
                                                                                    </a:xfrm>
                                                                                  </p:grpSpPr>
                                                                                  <p:grpSp>
                                                                                    <p:nvGrpSpPr>
                                                                                      <p:cNvPr id="16" name="Group 15"/>
                                                                                      <p:cNvGrpSpPr/>
                                                                                      <p:nvPr/>
                                                                                    </p:nvGrpSpPr>
                                                                                    <p:grpSpPr>
                                                                                      <a:xfrm>
                                                                                        <a:off x="2857040" y="1682302"/>
                                                                                        <a:ext cx="6995071" cy="4911494"/>
                                                                                        <a:chOff x="2857040" y="1682302"/>
                                                                                        <a:chExt cx="6995071" cy="4911494"/>
                                                                                      </a:xfrm>
                                                                                    </p:grpSpPr>
                                                                                    <p:grpSp>
                                                                                      <p:nvGrpSpPr>
                                                                                        <p:cNvPr id="9" name="Group 8"/>
                                                                                        <p:cNvGrpSpPr/>
                                                                                        <p:nvPr/>
                                                                                      </p:nvGrpSpPr>
                                                                                      <p:grpSpPr>
                                                                                        <a:xfrm>
                                                                                          <a:off x="2857040" y="1682302"/>
                                                                                          <a:ext cx="6995071" cy="4911494"/>
                                                                                          <a:chOff x="2857040" y="1682302"/>
                                                                                          <a:chExt cx="6995071" cy="4911494"/>
                                                                                        </a:xfrm>
                                                                                      </p:grpSpPr>
                                                                                      <p:grpSp>
                                                                                        <p:nvGrpSpPr>
                                                                                          <p:cNvPr id="7" name="Group 6"/>
                                                                                          <p:cNvGrpSpPr/>
                                                                                          <p:nvPr/>
                                                                                        </p:nvGrpSpPr>
                                                                                        <p:grpSpPr>
                                                                                          <a:xfrm>
                                                                                            <a:off x="2857040" y="1682302"/>
                                                                                            <a:ext cx="6995071" cy="4911494"/>
                                                                                            <a:chOff x="2857040" y="1682302"/>
                                                                                            <a:chExt cx="6995071" cy="4911494"/>
                                                                                          </a:xfrm>
                                                                                        </p:grpSpPr>
                                                                                        <p:grpSp>
                                                                                          <p:nvGrpSpPr>
                                                                                            <p:cNvPr id="5" name="Group 4"/>
                                                                                            <p:cNvGrpSpPr/>
                                                                                            <p:nvPr/>
                                                                                          </p:nvGrpSpPr>
                                                                                          <p:grpSpPr>
                                                                                            <a:xfrm>
                                                                                              <a:off x="2857040" y="1682302"/>
                                                                                              <a:ext cx="6995071" cy="3862580"/>
                                                                                              <a:chOff x="2857040" y="1682302"/>
                                                                                              <a:chExt cx="6995071" cy="3862580"/>
                                                                                            </a:xfrm>
                                                                                            <a:solidFill>
                                                                                              <a:schemeClr val="accent3"/>
                                                                                            </a:solidFill>
                                                                                          </p:grpSpPr>
                                                                                          <p:grpSp>
                                                                                            <p:nvGrpSpPr>
                                                                                              <p:cNvPr id="4" name="Group 3"/>
                                                                                              <p:cNvGrpSpPr/>
                                                                                              <p:nvPr/>
                                                                                            </p:nvGrpSpPr>
                                                                                            <p:grpSpPr>
                                                                                              <a:xfrm>
                                                                                                <a:off x="2857040" y="1682302"/>
                                                                                                <a:ext cx="6995071" cy="3862580"/>
                                                                                                <a:chOff x="2857040" y="1682302"/>
                                                                                                <a:chExt cx="6995071" cy="3862580"/>
                                                                                              </a:xfrm>
                                                                                              <a:grpFill/>
                                                                                            </p:grpSpPr>
                                                                                            <p:grpSp>
                                                                                              <p:nvGrpSpPr>
                                                                                                <p:cNvPr id="17" name="RED"/>
                                                                                                <p:cNvGrpSpPr/>
                                                                                                <p:nvPr/>
                                                                                              </p:nvGrpSpPr>
                                                                                              <p:grpSpPr>
                                                                                                <a:xfrm>
                                                                                                  <a:off x="2857040" y="1682302"/>
                                                                                                  <a:ext cx="6995071" cy="3298864"/>
                                                                                                  <a:chOff x="2857040" y="1682302"/>
                                                                                                  <a:chExt cx="6995071" cy="3298864"/>
                                                                                                </a:xfrm>
                                                                                                <a:grpFill/>
                                                                                              </p:grpSpPr>
                                                                                              <p:sp>
                                                                                                <p:nvSpPr>
                                                                                                  <p:cNvPr id="668"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54"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572"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658"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39"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43"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774"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558"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7"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8" name="Ecuador"/>
                                                                                                  <p:cNvSpPr>
                                                                                                    <a:spLocks/>
                                                                                                  </p:cNvSpPr>
                                                                                                  <p:nvPr/>
                                                                                                </p:nvSpPr>
                                                                                                <p:spPr bwMode="auto">
                                                                                                  <a:xfrm>
                                                                                                    <a:off x="3190318" y="3652604"/>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73"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45"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55"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56"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57"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36"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47"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57"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73"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53"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555"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676"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691"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561"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673"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716"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763"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33" name="Freeform 42"/>
                                                                                                  <p:cNvSpPr>
                                                                                                    <a:spLocks/>
                                                                                                  </p:cNvSpPr>
                                                                                                  <p:nvPr/>
                                                                                                </p:nvSpPr>
                                                                                                <p:spPr bwMode="auto">
                                                                                                  <a:xfrm>
                                                                                                    <a:off x="6158094" y="3855242"/>
                                                                                                    <a:ext cx="42527" cy="63732"/>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559"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0"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46"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89"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58"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69"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sp>
                                                                                                <p:nvSpPr>
                                                                                                  <p:cNvPr id="51" name="Freeform 61"/>
                                                                                                  <p:cNvSpPr>
                                                                                                    <a:spLocks/>
                                                                                                  </p:cNvSpPr>
                                                                                                  <p:nvPr/>
                                                                                                </p:nvSpPr>
                                                                                                <p:spPr bwMode="auto">
                                                                                                  <a:xfrm>
                                                                                                    <a:off x="5260678" y="2621794"/>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393" name="Kenya"/>
                                                                                                  <p:cNvSpPr>
                                                                                                    <a:spLocks/>
                                                                                                  </p:cNvSpPr>
                                                                                                  <p:nvPr/>
                                                                                                </p:nvSpPr>
                                                                                                <p:spPr bwMode="auto">
                                                                                                  <a:xfrm>
                                                                                                    <a:off x="6879988"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551"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52"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57"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2"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3"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4"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5"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66"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574"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14"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16"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67"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74"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87" name="Madagascar"/>
                                                                                                  <p:cNvSpPr>
                                                                                                    <a:spLocks/>
                                                                                                  </p:cNvSpPr>
                                                                                                  <p:nvPr/>
                                                                                                </p:nvSpPr>
                                                                                                <p:spPr bwMode="auto">
                                                                                                  <a:xfrm>
                                                                                                    <a:off x="7124655"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9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698"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14" name="Mozambique"/>
                                                                                                  <p:cNvSpPr>
                                                                                                    <a:spLocks/>
                                                                                                  </p:cNvSpPr>
                                                                                                  <p:nvPr/>
                                                                                                </p:nvSpPr>
                                                                                                <p:spPr bwMode="auto">
                                                                                                  <a:xfrm>
                                                                                                    <a:off x="6741912"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37"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38"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59"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61"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62" name="Somalia"/>
                                                                                                  <p:cNvSpPr>
                                                                                                    <a:spLocks/>
                                                                                                  </p:cNvSpPr>
                                                                                                  <p:nvPr/>
                                                                                                </p:nvSpPr>
                                                                                                <p:spPr bwMode="auto">
                                                                                                  <a:xfrm>
                                                                                                    <a:off x="7109467"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65"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70"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72"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75"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777"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solidFill>
                                                                                                        <a:schemeClr val="tx1"/>
                                                                                                      </a:solidFill>
                                                                                                    </a:endParaRPr>
                                                                                                  </a:p>
                                                                                                </p:txBody>
                                                                                              </p:sp>
                                                                                              <p:sp>
                                                                                                <p:nvSpPr>
                                                                                                  <p:cNvPr id="439" name="Freeform 171"/>
                                                                                                  <p:cNvSpPr>
                                                                                                    <a:spLocks/>
                                                                                                  </p:cNvSpPr>
                                                                                                  <p:nvPr/>
                                                                                                </p:nvSpPr>
                                                                                                <p:spPr bwMode="auto">
                                                                                                  <a:xfrm>
                                                                                                    <a:off x="7605912" y="2229218"/>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440" name="Freeform 168"/>
                                                                                                  <p:cNvSpPr>
                                                                                                    <a:spLocks/>
                                                                                                  </p:cNvSpPr>
                                                                                                  <p:nvPr/>
                                                                                                </p:nvSpPr>
                                                                                                <p:spPr bwMode="auto">
                                                                                                  <a:xfrm>
                                                                                                    <a:off x="7318439" y="211307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438" name="Timor-Leste"/>
                                                                                                  <p:cNvSpPr>
                                                                                                    <a:spLocks/>
                                                                                                  </p:cNvSpPr>
                                                                                                  <p:nvPr/>
                                                                                                </p:nvSpPr>
                                                                                                <p:spPr bwMode="auto">
                                                                                                  <a:xfrm>
                                                                                                    <a:off x="9769561" y="3994142"/>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baseline="-25000" dirty="0"/>
                                                                                                  </a:p>
                                                                                                </p:txBody>
                                                                                              </p:sp>
                                                                                              <p:sp>
                                                                                                <p:nvSpPr>
                                                                                                  <p:cNvPr id="760" name="Serbia"/>
                                                                                                  <p:cNvSpPr>
                                                                                                    <a:spLocks/>
                                                                                                  </p:cNvSpPr>
                                                                                                  <p:nvPr/>
                                                                                                </p:nvSpPr>
                                                                                                <p:spPr bwMode="auto">
                                                                                                  <a:xfrm>
                                                                                                    <a:off x="6347932" y="200590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bg1">
                                                                                                          <a:alpha val="99000"/>
                                                                                                        </a:schemeClr>
                                                                                                      </a:solidFill>
                                                                                                    </a:endParaRPr>
                                                                                                  </a:p>
                                                                                                </p:txBody>
                                                                                              </p:sp>
                                                                                            </p:grpSp>
                                                                                            <p:sp>
                                                                                              <p:nvSpPr>
                                                                                                <p:cNvPr id="402" name="Argentina"/>
                                                                                                <p:cNvSpPr>
                                                                                                  <a:spLocks/>
                                                                                                </p:cNvSpPr>
                                                                                                <p:nvPr/>
                                                                                              </p:nvSpPr>
                                                                                              <p:spPr bwMode="auto">
                                                                                                <a:xfrm>
                                                                                                  <a:off x="3660386" y="4537317"/>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grpSp>
                                                                                          <p:sp>
                                                                                            <p:nvSpPr>
                                                                                              <p:cNvPr id="403" name="Peru"/>
                                                                                              <p:cNvSpPr>
                                                                                                <a:spLocks/>
                                                                                              </p:cNvSpPr>
                                                                                              <p:nvPr/>
                                                                                            </p:nvSpPr>
                                                                                            <p:spPr bwMode="auto">
                                                                                              <a:xfrm>
                                                                                                <a:off x="3169054" y="3706535"/>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34" name="Red Block"/>
                                                                                            <p:cNvSpPr/>
                                                                                            <p:nvPr/>
                                                                                          </p:nvSpPr>
                                                                                          <p:spPr>
                                                                                            <a:xfrm>
                                                                                              <a:off x="6305802" y="5910674"/>
                                                                                              <a:ext cx="2665659" cy="68312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000" b="1" dirty="0" smtClean="0">
                                                                                                  <a:solidFill>
                                                                                                    <a:schemeClr val="tx1"/>
                                                                                                  </a:solidFill>
                                                                                                </a:rPr>
                                                                                                <a:t>180+ Countries</a:t>
                                                                                              </a:r>
                                                                                            </a:p>
                                                                                            <a:p>
                                                                                              <a:pPr algn="ctr"/>
                                                                                              <a:r>
                                                                                                <a:rPr lang="en-US" sz="1400" dirty="0" smtClean="0">
                                                                                                  <a:solidFill>
                                                                                                    <a:schemeClr val="tx1"/>
                                                                                                  </a:solidFill>
                                                                                                </a:rPr>
                                                                                                <a:t>Windows Phone 8.0</a:t>
                                                                                              </a:r>
                                                                                              <a:endParaRPr lang="en-US" sz="1400" dirty="0">
                                                                                                <a:solidFill>
                                                                                                  <a:schemeClr val="tx1"/>
                                                                                                </a:solidFill>
                                                                                              </a:endParaRPr>
                                                                                            </a:p>
                                                                                          </p:txBody>
                                                                                        </p:sp>
                                                                                      </p:grpSp>
                                                                                      <p:sp>
                                                                                        <p:nvSpPr>
                                                                                          <p:cNvPr id="40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07"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09"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5" name="Freeform 19"/>
                                                                                    <p:cNvSpPr>
                                                                                      <a:spLocks/>
                                                                                    </p:cNvSpPr>
                                                                                    <p:nvPr/>
                                                                                  </p:nvSpPr>
                                                                                  <p:spPr bwMode="auto">
                                                                                    <a:xfrm>
                                                                                      <a:off x="4037096" y="3473141"/>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7" name="Freeform 158"/>
                                                                                  <p:cNvSpPr>
                                                                                    <a:spLocks/>
                                                                                  </p:cNvSpPr>
                                                                                  <p:nvPr/>
                                                                                </p:nvSpPr>
                                                                                <p:spPr bwMode="auto">
                                                                                  <a:xfrm>
                                                                                    <a:off x="5261272" y="2639733"/>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9" name="Freeform 49"/>
                                                                                <p:cNvSpPr>
                                                                                  <a:spLocks/>
                                                                                </p:cNvSpPr>
                                                                                <p:nvPr/>
                                                                              </p:nvSpPr>
                                                                              <p:spPr bwMode="auto">
                                                                                <a:xfrm>
                                                                                  <a:off x="6406456" y="4370611"/>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Freeform 50"/>
                                                                                <p:cNvSpPr>
                                                                                  <a:spLocks/>
                                                                                </p:cNvSpPr>
                                                                                <p:nvPr/>
                                                                              </p:nvSpPr>
                                                                              <p:spPr bwMode="auto">
                                                                                <a:xfrm>
                                                                                  <a:off x="6163445" y="4352823"/>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22" name="Freeform 44"/>
                                                                              <p:cNvSpPr>
                                                                                <a:spLocks/>
                                                                              </p:cNvSpPr>
                                                                              <p:nvPr/>
                                                                            </p:nvSpPr>
                                                                            <p:spPr bwMode="auto">
                                                                              <a:xfrm>
                                                                                <a:off x="6063563" y="3596019"/>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26"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28" name="Freeform 132"/>
                                                                          <p:cNvSpPr>
                                                                            <a:spLocks/>
                                                                          </p:cNvSpPr>
                                                                          <p:nvPr/>
                                                                        </p:nvSpPr>
                                                                        <p:spPr bwMode="auto">
                                                                          <a:xfrm>
                                                                            <a:off x="10540876" y="3850838"/>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Freeform 195"/>
                                                                          <p:cNvSpPr>
                                                                            <a:spLocks/>
                                                                          </p:cNvSpPr>
                                                                          <p:nvPr/>
                                                                        </p:nvSpPr>
                                                                        <p:spPr bwMode="auto">
                                                                          <a:xfrm>
                                                                            <a:off x="10276978" y="3781195"/>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31" name="Saudi Arabia"/>
                                                                        <p:cNvSpPr>
                                                                          <a:spLocks/>
                                                                        </p:cNvSpPr>
                                                                        <p:nvPr/>
                                                                      </p:nvSpPr>
                                                                      <p:spPr bwMode="auto">
                                                                        <a:xfrm>
                                                                          <a:off x="6853123" y="2461486"/>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3"/>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33" name="Yemen"/>
                                                                      <p:cNvSpPr>
                                                                        <a:spLocks/>
                                                                      </p:cNvSpPr>
                                                                      <p:nvPr/>
                                                                    </p:nvSpPr>
                                                                    <p:spPr bwMode="auto">
                                                                      <a:xfrm>
                                                                        <a:off x="7150425" y="2966066"/>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42" name="Kazakhstan"/>
                                                                    <p:cNvSpPr>
                                                                      <a:spLocks/>
                                                                    </p:cNvSpPr>
                                                                    <p:nvPr/>
                                                                  </p:nvSpPr>
                                                                  <p:spPr bwMode="auto">
                                                                    <a:xfrm>
                                                                      <a:off x="7083469" y="171715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Freeform 64"/>
                                                                    <p:cNvSpPr>
                                                                      <a:spLocks/>
                                                                    </p:cNvSpPr>
                                                                    <p:nvPr/>
                                                                  </p:nvSpPr>
                                                                  <p:spPr bwMode="auto">
                                                                    <a:xfrm>
                                                                      <a:off x="8213441" y="17933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46" name="Freeform 184"/>
                                                                  <p:cNvSpPr>
                                                                    <a:spLocks/>
                                                                  </p:cNvSpPr>
                                                                  <p:nvPr/>
                                                                </p:nvSpPr>
                                                                <p:spPr bwMode="auto">
                                                                  <a:xfrm>
                                                                    <a:off x="8672726" y="2577446"/>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Thailand"/>
                                                                  <p:cNvSpPr>
                                                                    <a:spLocks/>
                                                                  </p:cNvSpPr>
                                                                  <p:nvPr/>
                                                                </p:nvSpPr>
                                                                <p:spPr bwMode="auto">
                                                                  <a:xfrm>
                                                                    <a:off x="8852311" y="2903249"/>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49" name="Costa Rica"/>
                                                                <p:cNvSpPr>
                                                                  <a:spLocks/>
                                                                </p:cNvSpPr>
                                                                <p:nvPr/>
                                                              </p:nvSpPr>
                                                              <p:spPr bwMode="auto">
                                                                <a:xfrm>
                                                                  <a:off x="3043786" y="3275878"/>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55" name="Ukraine"/>
                                                              <p:cNvSpPr>
                                                                <a:spLocks/>
                                                              </p:cNvSpPr>
                                                              <p:nvPr/>
                                                            </p:nvSpPr>
                                                            <p:spPr bwMode="auto">
                                                              <a:xfrm>
                                                                <a:off x="6399968" y="1788731"/>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Croatia and Slovenia"/>
                                                              <p:cNvSpPr>
                                                                <a:spLocks/>
                                                              </p:cNvSpPr>
                                                              <p:nvPr/>
                                                            </p:nvSpPr>
                                                            <p:spPr bwMode="auto">
                                                              <a:xfrm>
                                                                <a:off x="6152401" y="1969889"/>
                                                                <a:ext cx="203159" cy="148707"/>
                                                              </a:xfrm>
                                                              <a:custGeom>
                                                                <a:avLst/>
                                                                <a:gdLst/>
                                                                <a:ahLst/>
                                                                <a:cxnLst/>
                                                                <a:rect l="l" t="t" r="r" b="b"/>
                                                                <a:pathLst>
                                                                  <a:path w="203159" h="148707">
                                                                    <a:moveTo>
                                                                      <a:pt x="60753" y="0"/>
                                                                    </a:moveTo>
                                                                    <a:lnTo>
                                                                      <a:pt x="66828" y="3035"/>
                                                                    </a:lnTo>
                                                                    <a:lnTo>
                                                                      <a:pt x="72904" y="6070"/>
                                                                    </a:lnTo>
                                                                    <a:lnTo>
                                                                      <a:pt x="75941" y="3035"/>
                                                                    </a:lnTo>
                                                                    <a:lnTo>
                                                                      <a:pt x="75941" y="0"/>
                                                                    </a:lnTo>
                                                                    <a:lnTo>
                                                                      <a:pt x="82017" y="3035"/>
                                                                    </a:lnTo>
                                                                    <a:lnTo>
                                                                      <a:pt x="85054" y="3035"/>
                                                                    </a:lnTo>
                                                                    <a:lnTo>
                                                                      <a:pt x="85054" y="6070"/>
                                                                    </a:lnTo>
                                                                    <a:lnTo>
                                                                      <a:pt x="88092" y="9105"/>
                                                                    </a:lnTo>
                                                                    <a:lnTo>
                                                                      <a:pt x="88092" y="12139"/>
                                                                    </a:lnTo>
                                                                    <a:lnTo>
                                                                      <a:pt x="91129" y="15174"/>
                                                                    </a:lnTo>
                                                                    <a:lnTo>
                                                                      <a:pt x="103280" y="21244"/>
                                                                    </a:lnTo>
                                                                    <a:lnTo>
                                                                      <a:pt x="109355" y="24279"/>
                                                                    </a:lnTo>
                                                                    <a:lnTo>
                                                                      <a:pt x="118468" y="27314"/>
                                                                    </a:lnTo>
                                                                    <a:lnTo>
                                                                      <a:pt x="127581" y="30348"/>
                                                                    </a:lnTo>
                                                                    <a:lnTo>
                                                                      <a:pt x="130619" y="33383"/>
                                                                    </a:lnTo>
                                                                    <a:lnTo>
                                                                      <a:pt x="136694" y="33383"/>
                                                                    </a:lnTo>
                                                                    <a:lnTo>
                                                                      <a:pt x="142769" y="30348"/>
                                                                    </a:lnTo>
                                                                    <a:lnTo>
                                                                      <a:pt x="145807" y="24279"/>
                                                                    </a:lnTo>
                                                                    <a:lnTo>
                                                                      <a:pt x="157957" y="21244"/>
                                                                    </a:lnTo>
                                                                    <a:lnTo>
                                                                      <a:pt x="164033" y="21244"/>
                                                                    </a:lnTo>
                                                                    <a:lnTo>
                                                                      <a:pt x="167070" y="21244"/>
                                                                    </a:lnTo>
                                                                    <a:lnTo>
                                                                      <a:pt x="170108" y="24279"/>
                                                                    </a:lnTo>
                                                                    <a:lnTo>
                                                                      <a:pt x="182259" y="21244"/>
                                                                    </a:lnTo>
                                                                    <a:lnTo>
                                                                      <a:pt x="197447" y="21244"/>
                                                                    </a:lnTo>
                                                                    <a:lnTo>
                                                                      <a:pt x="200484" y="21244"/>
                                                                    </a:lnTo>
                                                                    <a:lnTo>
                                                                      <a:pt x="203159" y="26588"/>
                                                                    </a:lnTo>
                                                                    <a:lnTo>
                                                                      <a:pt x="203159" y="139422"/>
                                                                    </a:lnTo>
                                                                    <a:lnTo>
                                                                      <a:pt x="197447" y="136568"/>
                                                                    </a:lnTo>
                                                                    <a:lnTo>
                                                                      <a:pt x="188334" y="136568"/>
                                                                    </a:lnTo>
                                                                    <a:lnTo>
                                                                      <a:pt x="179221" y="139603"/>
                                                                    </a:lnTo>
                                                                    <a:lnTo>
                                                                      <a:pt x="179221" y="142638"/>
                                                                    </a:lnTo>
                                                                    <a:lnTo>
                                                                      <a:pt x="182259" y="145673"/>
                                                                    </a:lnTo>
                                                                    <a:lnTo>
                                                                      <a:pt x="179221" y="148707"/>
                                                                    </a:lnTo>
                                                                    <a:lnTo>
                                                                      <a:pt x="176183" y="145673"/>
                                                                    </a:lnTo>
                                                                    <a:lnTo>
                                                                      <a:pt x="170108" y="142638"/>
                                                                    </a:lnTo>
                                                                    <a:lnTo>
                                                                      <a:pt x="164033" y="139603"/>
                                                                    </a:lnTo>
                                                                    <a:lnTo>
                                                                      <a:pt x="157957" y="133533"/>
                                                                    </a:lnTo>
                                                                    <a:lnTo>
                                                                      <a:pt x="154920" y="133533"/>
                                                                    </a:lnTo>
                                                                    <a:lnTo>
                                                                      <a:pt x="154920" y="130498"/>
                                                                    </a:lnTo>
                                                                    <a:lnTo>
                                                                      <a:pt x="148845" y="130498"/>
                                                                    </a:lnTo>
                                                                    <a:lnTo>
                                                                      <a:pt x="136694" y="127463"/>
                                                                    </a:lnTo>
                                                                    <a:lnTo>
                                                                      <a:pt x="127581" y="124429"/>
                                                                    </a:lnTo>
                                                                    <a:lnTo>
                                                                      <a:pt x="124543" y="121394"/>
                                                                    </a:lnTo>
                                                                    <a:lnTo>
                                                                      <a:pt x="127581" y="121394"/>
                                                                    </a:lnTo>
                                                                    <a:lnTo>
                                                                      <a:pt x="124543" y="118359"/>
                                                                    </a:lnTo>
                                                                    <a:lnTo>
                                                                      <a:pt x="106318" y="106220"/>
                                                                    </a:lnTo>
                                                                    <a:lnTo>
                                                                      <a:pt x="103280" y="106220"/>
                                                                    </a:lnTo>
                                                                    <a:lnTo>
                                                                      <a:pt x="103280" y="109254"/>
                                                                    </a:lnTo>
                                                                    <a:lnTo>
                                                                      <a:pt x="100242" y="109254"/>
                                                                    </a:lnTo>
                                                                    <a:lnTo>
                                                                      <a:pt x="97205" y="106220"/>
                                                                    </a:lnTo>
                                                                    <a:lnTo>
                                                                      <a:pt x="88092" y="100150"/>
                                                                    </a:lnTo>
                                                                    <a:lnTo>
                                                                      <a:pt x="78979" y="94080"/>
                                                                    </a:lnTo>
                                                                    <a:lnTo>
                                                                      <a:pt x="60753" y="84976"/>
                                                                    </a:lnTo>
                                                                    <a:lnTo>
                                                                      <a:pt x="60753" y="81941"/>
                                                                    </a:lnTo>
                                                                    <a:lnTo>
                                                                      <a:pt x="63791" y="78906"/>
                                                                    </a:lnTo>
                                                                    <a:lnTo>
                                                                      <a:pt x="66828" y="78906"/>
                                                                    </a:lnTo>
                                                                    <a:lnTo>
                                                                      <a:pt x="60753" y="75871"/>
                                                                    </a:lnTo>
                                                                    <a:lnTo>
                                                                      <a:pt x="48602" y="69801"/>
                                                                    </a:lnTo>
                                                                    <a:lnTo>
                                                                      <a:pt x="45565" y="66767"/>
                                                                    </a:lnTo>
                                                                    <a:lnTo>
                                                                      <a:pt x="42527" y="63732"/>
                                                                    </a:lnTo>
                                                                    <a:lnTo>
                                                                      <a:pt x="42527" y="54627"/>
                                                                    </a:lnTo>
                                                                    <a:lnTo>
                                                                      <a:pt x="39490" y="51592"/>
                                                                    </a:lnTo>
                                                                    <a:lnTo>
                                                                      <a:pt x="36452" y="48558"/>
                                                                    </a:lnTo>
                                                                    <a:lnTo>
                                                                      <a:pt x="36452" y="45523"/>
                                                                    </a:lnTo>
                                                                    <a:lnTo>
                                                                      <a:pt x="33414" y="54627"/>
                                                                    </a:lnTo>
                                                                    <a:lnTo>
                                                                      <a:pt x="30377" y="60697"/>
                                                                    </a:lnTo>
                                                                    <a:lnTo>
                                                                      <a:pt x="24301" y="63732"/>
                                                                    </a:lnTo>
                                                                    <a:lnTo>
                                                                      <a:pt x="21264" y="60697"/>
                                                                    </a:lnTo>
                                                                    <a:lnTo>
                                                                      <a:pt x="15188" y="48558"/>
                                                                    </a:lnTo>
                                                                    <a:lnTo>
                                                                      <a:pt x="12151" y="45523"/>
                                                                    </a:lnTo>
                                                                    <a:lnTo>
                                                                      <a:pt x="15188" y="42488"/>
                                                                    </a:lnTo>
                                                                    <a:lnTo>
                                                                      <a:pt x="18226" y="39453"/>
                                                                    </a:lnTo>
                                                                    <a:lnTo>
                                                                      <a:pt x="21264" y="39453"/>
                                                                    </a:lnTo>
                                                                    <a:lnTo>
                                                                      <a:pt x="18226" y="36418"/>
                                                                    </a:lnTo>
                                                                    <a:lnTo>
                                                                      <a:pt x="15188" y="36418"/>
                                                                    </a:lnTo>
                                                                    <a:lnTo>
                                                                      <a:pt x="15188" y="30348"/>
                                                                    </a:lnTo>
                                                                    <a:lnTo>
                                                                      <a:pt x="9113" y="27314"/>
                                                                    </a:lnTo>
                                                                    <a:lnTo>
                                                                      <a:pt x="6076" y="24279"/>
                                                                    </a:lnTo>
                                                                    <a:lnTo>
                                                                      <a:pt x="3038" y="21244"/>
                                                                    </a:lnTo>
                                                                    <a:lnTo>
                                                                      <a:pt x="3038" y="18209"/>
                                                                    </a:lnTo>
                                                                    <a:lnTo>
                                                                      <a:pt x="0" y="15174"/>
                                                                    </a:lnTo>
                                                                    <a:lnTo>
                                                                      <a:pt x="0" y="12139"/>
                                                                    </a:lnTo>
                                                                    <a:lnTo>
                                                                      <a:pt x="21264" y="15174"/>
                                                                    </a:lnTo>
                                                                    <a:lnTo>
                                                                      <a:pt x="30377" y="12139"/>
                                                                    </a:lnTo>
                                                                    <a:lnTo>
                                                                      <a:pt x="39490" y="6070"/>
                                                                    </a:lnTo>
                                                                    <a:lnTo>
                                                                      <a:pt x="42527" y="3035"/>
                                                                    </a:lnTo>
                                                                    <a:lnTo>
                                                                      <a:pt x="45565" y="3035"/>
                                                                    </a:lnTo>
                                                                    <a:lnTo>
                                                                      <a:pt x="51640" y="6070"/>
                                                                    </a:lnTo>
                                                                    <a:lnTo>
                                                                      <a:pt x="54678" y="3035"/>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Romania"/>
                                                              <p:cNvSpPr>
                                                                <a:spLocks/>
                                                              </p:cNvSpPr>
                                                              <p:nvPr/>
                                                            </p:nvSpPr>
                                                            <p:spPr bwMode="auto">
                                                              <a:xfrm>
                                                                <a:off x="6367693" y="1918157"/>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464" name="Bulgaria"/>
                                                        <p:cNvSpPr>
                                                          <a:spLocks/>
                                                        </p:cNvSpPr>
                                                        <p:nvPr/>
                                                      </p:nvSpPr>
                                                      <p:spPr bwMode="auto">
                                                        <a:xfrm>
                                                          <a:off x="6426216" y="2053952"/>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468" name="Iraq"/>
                                                <p:cNvSpPr>
                                                  <a:spLocks/>
                                                </p:cNvSpPr>
                                                <p:nvPr/>
                                              </p:nvSpPr>
                                              <p:spPr bwMode="auto">
                                                <a:xfrm>
                                                  <a:off x="6944225" y="2276408"/>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Qatar"/>
                                                <p:cNvSpPr>
                                                  <a:spLocks/>
                                                </p:cNvSpPr>
                                                <p:nvPr/>
                                              </p:nvSpPr>
                                              <p:spPr bwMode="auto">
                                                <a:xfrm>
                                                  <a:off x="7353882" y="2684015"/>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73" name="Djibouti"/>
                                              <p:cNvSpPr/>
                                              <p:nvPr/>
                                            </p:nvSpPr>
                                            <p:spPr bwMode="auto">
                                              <a:xfrm>
                                                <a:off x="7128361" y="318787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accent3"/>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grpSp>
                                      </p:grpSp>
                                      <p:sp>
                                        <p:nvSpPr>
                                          <p:cNvPr id="474" name="Tajikistan"/>
                                          <p:cNvSpPr>
                                            <a:spLocks/>
                                          </p:cNvSpPr>
                                          <p:nvPr/>
                                        </p:nvSpPr>
                                        <p:spPr bwMode="auto">
                                          <a:xfrm>
                                            <a:off x="7757795" y="2171586"/>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accent3"/>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alpha val="99000"/>
                                                </a:schemeClr>
                                              </a:solidFill>
                                            </a:endParaRPr>
                                          </a:p>
                                        </p:txBody>
                                      </p:sp>
                                    </p:grpSp>
                                    <p:sp>
                                      <p:nvSpPr>
                                        <p:cNvPr id="475" name="Freeform 169"/>
                                        <p:cNvSpPr>
                                          <a:spLocks/>
                                        </p:cNvSpPr>
                                        <p:nvPr/>
                                      </p:nvSpPr>
                                      <p:spPr bwMode="auto">
                                        <a:xfrm>
                                          <a:off x="7800322" y="2089749"/>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grpSp>
                        </p:grpSp>
                      </p:grpSp>
                      <p:sp>
                        <p:nvSpPr>
                          <p:cNvPr id="489" name="Freeform 164"/>
                          <p:cNvSpPr>
                            <a:spLocks/>
                          </p:cNvSpPr>
                          <p:nvPr/>
                        </p:nvSpPr>
                        <p:spPr bwMode="auto">
                          <a:xfrm>
                            <a:off x="6055609" y="2427405"/>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1" name="Lesotho"/>
                        <p:cNvSpPr>
                          <a:spLocks/>
                        </p:cNvSpPr>
                        <p:nvPr/>
                      </p:nvSpPr>
                      <p:spPr bwMode="auto">
                        <a:xfrm>
                          <a:off x="6611752" y="4749184"/>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3" name="Iceland"/>
                      <p:cNvSpPr>
                        <a:spLocks/>
                      </p:cNvSpPr>
                      <p:nvPr/>
                    </p:nvSpPr>
                    <p:spPr bwMode="auto">
                      <a:xfrm>
                        <a:off x="5200099" y="1447800"/>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3" name="Malaysia"/>
                    <p:cNvSpPr>
                      <a:spLocks/>
                    </p:cNvSpPr>
                    <p:nvPr/>
                  </p:nvSpPr>
                  <p:spPr bwMode="auto">
                    <a:xfrm>
                      <a:off x="8977858" y="3404324"/>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Philippines"/>
                    <p:cNvSpPr>
                      <a:spLocks/>
                    </p:cNvSpPr>
                    <p:nvPr/>
                  </p:nvSpPr>
                  <p:spPr bwMode="auto">
                    <a:xfrm>
                      <a:off x="9525028" y="2952909"/>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5" name="Freeform 154"/>
                  <p:cNvSpPr>
                    <a:spLocks/>
                  </p:cNvSpPr>
                  <p:nvPr/>
                </p:nvSpPr>
                <p:spPr bwMode="auto">
                  <a:xfrm>
                    <a:off x="9432700" y="3463112"/>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8" name="belize"/>
                <p:cNvSpPr>
                  <a:spLocks/>
                </p:cNvSpPr>
                <p:nvPr/>
              </p:nvSpPr>
              <p:spPr bwMode="auto">
                <a:xfrm>
                  <a:off x="2956852" y="2988222"/>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4" name="Freeform 43"/>
              <p:cNvSpPr>
                <a:spLocks/>
              </p:cNvSpPr>
              <p:nvPr/>
            </p:nvSpPr>
            <p:spPr bwMode="auto">
              <a:xfrm>
                <a:off x="6082076" y="3600751"/>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accent3">
                  <a:alpha val="99000"/>
                </a:schemeClr>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8"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35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500"/>
                                        <p:tgtEl>
                                          <p:spTgt spid="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5"/>
                                        </p:tgtEl>
                                        <p:attrNameLst>
                                          <p:attrName>style.visibility</p:attrName>
                                        </p:attrNameLst>
                                      </p:cBhvr>
                                      <p:to>
                                        <p:strVal val="visible"/>
                                      </p:to>
                                    </p:set>
                                    <p:animEffect transition="in" filter="fade">
                                      <p:cBhvr>
                                        <p:cTn id="12" dur="5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Freeform 8"/>
          <p:cNvSpPr>
            <a:spLocks/>
          </p:cNvSpPr>
          <p:nvPr/>
        </p:nvSpPr>
        <p:spPr bwMode="auto">
          <a:xfrm>
            <a:off x="3936442" y="5551582"/>
            <a:ext cx="118469" cy="6069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Panama"/>
          <p:cNvSpPr>
            <a:spLocks/>
          </p:cNvSpPr>
          <p:nvPr/>
        </p:nvSpPr>
        <p:spPr bwMode="auto">
          <a:xfrm>
            <a:off x="3125391" y="3314909"/>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Uruguay"/>
          <p:cNvSpPr>
            <a:spLocks/>
          </p:cNvSpPr>
          <p:nvPr/>
        </p:nvSpPr>
        <p:spPr bwMode="auto">
          <a:xfrm>
            <a:off x="4033645" y="4808048"/>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Paraguay"/>
          <p:cNvSpPr>
            <a:spLocks/>
          </p:cNvSpPr>
          <p:nvPr/>
        </p:nvSpPr>
        <p:spPr bwMode="auto">
          <a:xfrm>
            <a:off x="3830124" y="4410484"/>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Bolivia"/>
          <p:cNvSpPr>
            <a:spLocks/>
          </p:cNvSpPr>
          <p:nvPr/>
        </p:nvSpPr>
        <p:spPr bwMode="auto">
          <a:xfrm>
            <a:off x="3556737" y="4082722"/>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Freeform 18"/>
          <p:cNvSpPr>
            <a:spLocks/>
          </p:cNvSpPr>
          <p:nvPr/>
        </p:nvSpPr>
        <p:spPr bwMode="auto">
          <a:xfrm>
            <a:off x="3189182" y="3651776"/>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Freeform 19"/>
          <p:cNvSpPr>
            <a:spLocks/>
          </p:cNvSpPr>
          <p:nvPr/>
        </p:nvSpPr>
        <p:spPr bwMode="auto">
          <a:xfrm>
            <a:off x="4027571" y="3463616"/>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Freeform 20"/>
          <p:cNvSpPr>
            <a:spLocks/>
          </p:cNvSpPr>
          <p:nvPr/>
        </p:nvSpPr>
        <p:spPr bwMode="auto">
          <a:xfrm>
            <a:off x="3918216" y="3454513"/>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1" name="Freeform 21"/>
          <p:cNvSpPr>
            <a:spLocks/>
          </p:cNvSpPr>
          <p:nvPr/>
        </p:nvSpPr>
        <p:spPr bwMode="auto">
          <a:xfrm>
            <a:off x="3817973" y="3363468"/>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Freeform 24"/>
          <p:cNvSpPr>
            <a:spLocks/>
          </p:cNvSpPr>
          <p:nvPr/>
        </p:nvSpPr>
        <p:spPr bwMode="auto">
          <a:xfrm>
            <a:off x="3872651" y="5542477"/>
            <a:ext cx="94167" cy="78906"/>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Haiti"/>
          <p:cNvSpPr>
            <a:spLocks/>
          </p:cNvSpPr>
          <p:nvPr/>
        </p:nvSpPr>
        <p:spPr bwMode="auto">
          <a:xfrm>
            <a:off x="3441306" y="2914312"/>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Honduras"/>
          <p:cNvSpPr>
            <a:spLocks/>
          </p:cNvSpPr>
          <p:nvPr/>
        </p:nvSpPr>
        <p:spPr bwMode="auto">
          <a:xfrm>
            <a:off x="2937058" y="3069089"/>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Freeform 27"/>
          <p:cNvSpPr>
            <a:spLocks/>
          </p:cNvSpPr>
          <p:nvPr/>
        </p:nvSpPr>
        <p:spPr bwMode="auto">
          <a:xfrm>
            <a:off x="2909718" y="3135855"/>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Nicaragua"/>
          <p:cNvSpPr>
            <a:spLocks/>
          </p:cNvSpPr>
          <p:nvPr/>
        </p:nvSpPr>
        <p:spPr bwMode="auto">
          <a:xfrm>
            <a:off x="2994772" y="3102472"/>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Guatemala"/>
          <p:cNvSpPr>
            <a:spLocks/>
          </p:cNvSpPr>
          <p:nvPr/>
        </p:nvSpPr>
        <p:spPr bwMode="auto">
          <a:xfrm>
            <a:off x="2855041" y="3002323"/>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Freeform 30"/>
          <p:cNvSpPr>
            <a:spLocks/>
          </p:cNvSpPr>
          <p:nvPr/>
        </p:nvSpPr>
        <p:spPr bwMode="auto">
          <a:xfrm>
            <a:off x="3514209" y="2911278"/>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Freeform 34"/>
          <p:cNvSpPr>
            <a:spLocks/>
          </p:cNvSpPr>
          <p:nvPr/>
        </p:nvSpPr>
        <p:spPr bwMode="auto">
          <a:xfrm>
            <a:off x="3131466" y="2789884"/>
            <a:ext cx="334141" cy="130498"/>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Jamaica"/>
          <p:cNvSpPr>
            <a:spLocks/>
          </p:cNvSpPr>
          <p:nvPr/>
        </p:nvSpPr>
        <p:spPr bwMode="auto">
          <a:xfrm>
            <a:off x="3307649" y="2965905"/>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Freeform 36"/>
          <p:cNvSpPr>
            <a:spLocks/>
          </p:cNvSpPr>
          <p:nvPr/>
        </p:nvSpPr>
        <p:spPr bwMode="auto">
          <a:xfrm>
            <a:off x="3666092" y="2971974"/>
            <a:ext cx="51640" cy="15174"/>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belize"/>
          <p:cNvSpPr>
            <a:spLocks/>
          </p:cNvSpPr>
          <p:nvPr/>
        </p:nvSpPr>
        <p:spPr bwMode="auto">
          <a:xfrm>
            <a:off x="2955284" y="2981079"/>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Freeform 39"/>
          <p:cNvSpPr>
            <a:spLocks/>
          </p:cNvSpPr>
          <p:nvPr/>
        </p:nvSpPr>
        <p:spPr bwMode="auto">
          <a:xfrm>
            <a:off x="6469835" y="2805058"/>
            <a:ext cx="528550" cy="731395"/>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Freeform 40"/>
          <p:cNvSpPr>
            <a:spLocks/>
          </p:cNvSpPr>
          <p:nvPr/>
        </p:nvSpPr>
        <p:spPr bwMode="auto">
          <a:xfrm>
            <a:off x="6721959" y="3776204"/>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Freeform 41"/>
          <p:cNvSpPr>
            <a:spLocks/>
          </p:cNvSpPr>
          <p:nvPr/>
        </p:nvSpPr>
        <p:spPr bwMode="auto">
          <a:xfrm>
            <a:off x="6743223" y="3521278"/>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Freeform 42"/>
          <p:cNvSpPr>
            <a:spLocks/>
          </p:cNvSpPr>
          <p:nvPr/>
        </p:nvSpPr>
        <p:spPr bwMode="auto">
          <a:xfrm>
            <a:off x="6156958" y="3855110"/>
            <a:ext cx="42527" cy="63732"/>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Freeform 43"/>
          <p:cNvSpPr>
            <a:spLocks/>
          </p:cNvSpPr>
          <p:nvPr/>
        </p:nvSpPr>
        <p:spPr bwMode="auto">
          <a:xfrm>
            <a:off x="6077978" y="3600184"/>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Freeform 44"/>
          <p:cNvSpPr>
            <a:spLocks/>
          </p:cNvSpPr>
          <p:nvPr/>
        </p:nvSpPr>
        <p:spPr bwMode="auto">
          <a:xfrm>
            <a:off x="6059753" y="3594114"/>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Freeform 45"/>
          <p:cNvSpPr>
            <a:spLocks/>
          </p:cNvSpPr>
          <p:nvPr/>
        </p:nvSpPr>
        <p:spPr bwMode="auto">
          <a:xfrm>
            <a:off x="6053678" y="3190481"/>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Freeform 46"/>
          <p:cNvSpPr>
            <a:spLocks/>
          </p:cNvSpPr>
          <p:nvPr/>
        </p:nvSpPr>
        <p:spPr bwMode="auto">
          <a:xfrm>
            <a:off x="6132656" y="3536452"/>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Freeform 47"/>
          <p:cNvSpPr>
            <a:spLocks/>
          </p:cNvSpPr>
          <p:nvPr/>
        </p:nvSpPr>
        <p:spPr bwMode="auto">
          <a:xfrm>
            <a:off x="6825238" y="4064513"/>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Freeform 48"/>
          <p:cNvSpPr>
            <a:spLocks/>
          </p:cNvSpPr>
          <p:nvPr/>
        </p:nvSpPr>
        <p:spPr bwMode="auto">
          <a:xfrm>
            <a:off x="6576152" y="4298196"/>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Freeform 49"/>
          <p:cNvSpPr>
            <a:spLocks/>
          </p:cNvSpPr>
          <p:nvPr/>
        </p:nvSpPr>
        <p:spPr bwMode="auto">
          <a:xfrm>
            <a:off x="6396931" y="4380136"/>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Freeform 50"/>
          <p:cNvSpPr>
            <a:spLocks/>
          </p:cNvSpPr>
          <p:nvPr/>
        </p:nvSpPr>
        <p:spPr bwMode="auto">
          <a:xfrm>
            <a:off x="6153920" y="4352823"/>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Freeform 51"/>
          <p:cNvSpPr>
            <a:spLocks/>
          </p:cNvSpPr>
          <p:nvPr/>
        </p:nvSpPr>
        <p:spPr bwMode="auto">
          <a:xfrm>
            <a:off x="6485023" y="4009886"/>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Freeform 52"/>
          <p:cNvSpPr>
            <a:spLocks/>
          </p:cNvSpPr>
          <p:nvPr/>
        </p:nvSpPr>
        <p:spPr bwMode="auto">
          <a:xfrm>
            <a:off x="6153920" y="3915807"/>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Freeform 53"/>
          <p:cNvSpPr>
            <a:spLocks/>
          </p:cNvSpPr>
          <p:nvPr/>
        </p:nvSpPr>
        <p:spPr bwMode="auto">
          <a:xfrm>
            <a:off x="6175183" y="3472722"/>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Freeform 55"/>
          <p:cNvSpPr>
            <a:spLocks/>
          </p:cNvSpPr>
          <p:nvPr/>
        </p:nvSpPr>
        <p:spPr bwMode="auto">
          <a:xfrm>
            <a:off x="6737147" y="4103966"/>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Freeform 56"/>
          <p:cNvSpPr>
            <a:spLocks/>
          </p:cNvSpPr>
          <p:nvPr/>
        </p:nvSpPr>
        <p:spPr bwMode="auto">
          <a:xfrm>
            <a:off x="6849540" y="3120681"/>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Freeform 57"/>
          <p:cNvSpPr>
            <a:spLocks/>
          </p:cNvSpPr>
          <p:nvPr/>
        </p:nvSpPr>
        <p:spPr bwMode="auto">
          <a:xfrm>
            <a:off x="7104702" y="3226899"/>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Freeform 58"/>
          <p:cNvSpPr>
            <a:spLocks/>
          </p:cNvSpPr>
          <p:nvPr/>
        </p:nvSpPr>
        <p:spPr bwMode="auto">
          <a:xfrm>
            <a:off x="6876879" y="3497001"/>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Freeform 59"/>
          <p:cNvSpPr>
            <a:spLocks/>
          </p:cNvSpPr>
          <p:nvPr/>
        </p:nvSpPr>
        <p:spPr bwMode="auto">
          <a:xfrm>
            <a:off x="6749298" y="371550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Freeform 60"/>
          <p:cNvSpPr>
            <a:spLocks/>
          </p:cNvSpPr>
          <p:nvPr/>
        </p:nvSpPr>
        <p:spPr bwMode="auto">
          <a:xfrm>
            <a:off x="5789403" y="2738292"/>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Freeform 61"/>
          <p:cNvSpPr>
            <a:spLocks/>
          </p:cNvSpPr>
          <p:nvPr/>
        </p:nvSpPr>
        <p:spPr bwMode="auto">
          <a:xfrm>
            <a:off x="5254779" y="2616899"/>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Yemen"/>
          <p:cNvSpPr>
            <a:spLocks/>
          </p:cNvSpPr>
          <p:nvPr/>
        </p:nvSpPr>
        <p:spPr bwMode="auto">
          <a:xfrm>
            <a:off x="7147229" y="2962870"/>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64"/>
          <p:cNvSpPr>
            <a:spLocks/>
          </p:cNvSpPr>
          <p:nvPr/>
        </p:nvSpPr>
        <p:spPr bwMode="auto">
          <a:xfrm>
            <a:off x="8213441" y="1794459"/>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66"/>
          <p:cNvSpPr>
            <a:spLocks/>
          </p:cNvSpPr>
          <p:nvPr/>
        </p:nvSpPr>
        <p:spPr bwMode="auto">
          <a:xfrm>
            <a:off x="9537853" y="1733762"/>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Freeform 67"/>
          <p:cNvSpPr>
            <a:spLocks/>
          </p:cNvSpPr>
          <p:nvPr/>
        </p:nvSpPr>
        <p:spPr bwMode="auto">
          <a:xfrm>
            <a:off x="9185487" y="2905208"/>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Freeform 125"/>
          <p:cNvSpPr>
            <a:spLocks/>
          </p:cNvSpPr>
          <p:nvPr/>
        </p:nvSpPr>
        <p:spPr bwMode="auto">
          <a:xfrm>
            <a:off x="4361711" y="1190527"/>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Freeform 129"/>
          <p:cNvSpPr>
            <a:spLocks/>
          </p:cNvSpPr>
          <p:nvPr/>
        </p:nvSpPr>
        <p:spPr bwMode="auto">
          <a:xfrm>
            <a:off x="6934593" y="129978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130"/>
          <p:cNvSpPr>
            <a:spLocks/>
          </p:cNvSpPr>
          <p:nvPr/>
        </p:nvSpPr>
        <p:spPr bwMode="auto">
          <a:xfrm>
            <a:off x="6971045" y="124211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132"/>
          <p:cNvSpPr>
            <a:spLocks/>
          </p:cNvSpPr>
          <p:nvPr/>
        </p:nvSpPr>
        <p:spPr bwMode="auto">
          <a:xfrm>
            <a:off x="10534200" y="3849040"/>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Freeform 141"/>
          <p:cNvSpPr>
            <a:spLocks/>
          </p:cNvSpPr>
          <p:nvPr/>
        </p:nvSpPr>
        <p:spPr bwMode="auto">
          <a:xfrm>
            <a:off x="7119890" y="4134315"/>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143"/>
          <p:cNvSpPr>
            <a:spLocks/>
          </p:cNvSpPr>
          <p:nvPr/>
        </p:nvSpPr>
        <p:spPr bwMode="auto">
          <a:xfrm>
            <a:off x="8334947" y="3296700"/>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149"/>
          <p:cNvSpPr>
            <a:spLocks/>
          </p:cNvSpPr>
          <p:nvPr/>
        </p:nvSpPr>
        <p:spPr bwMode="auto">
          <a:xfrm>
            <a:off x="5388434" y="2328590"/>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Freeform 150"/>
          <p:cNvSpPr>
            <a:spLocks/>
          </p:cNvSpPr>
          <p:nvPr/>
        </p:nvSpPr>
        <p:spPr bwMode="auto">
          <a:xfrm>
            <a:off x="5512977" y="2280032"/>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Freeform 151"/>
          <p:cNvSpPr>
            <a:spLocks/>
          </p:cNvSpPr>
          <p:nvPr/>
        </p:nvSpPr>
        <p:spPr bwMode="auto">
          <a:xfrm>
            <a:off x="5992925" y="2273963"/>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152"/>
          <p:cNvSpPr>
            <a:spLocks/>
          </p:cNvSpPr>
          <p:nvPr/>
        </p:nvSpPr>
        <p:spPr bwMode="auto">
          <a:xfrm>
            <a:off x="6718921" y="3715508"/>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155"/>
          <p:cNvSpPr>
            <a:spLocks/>
          </p:cNvSpPr>
          <p:nvPr/>
        </p:nvSpPr>
        <p:spPr bwMode="auto">
          <a:xfrm>
            <a:off x="5512977" y="3272423"/>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156"/>
          <p:cNvSpPr>
            <a:spLocks/>
          </p:cNvSpPr>
          <p:nvPr/>
        </p:nvSpPr>
        <p:spPr bwMode="auto">
          <a:xfrm>
            <a:off x="6731072" y="4677550"/>
            <a:ext cx="45565" cy="6069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158"/>
          <p:cNvSpPr>
            <a:spLocks/>
          </p:cNvSpPr>
          <p:nvPr/>
        </p:nvSpPr>
        <p:spPr bwMode="auto">
          <a:xfrm>
            <a:off x="5260853" y="2635108"/>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159"/>
          <p:cNvSpPr>
            <a:spLocks/>
          </p:cNvSpPr>
          <p:nvPr/>
        </p:nvSpPr>
        <p:spPr bwMode="auto">
          <a:xfrm>
            <a:off x="5613220" y="3108542"/>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160"/>
          <p:cNvSpPr>
            <a:spLocks/>
          </p:cNvSpPr>
          <p:nvPr/>
        </p:nvSpPr>
        <p:spPr bwMode="auto">
          <a:xfrm>
            <a:off x="5394510" y="2729188"/>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161"/>
          <p:cNvSpPr>
            <a:spLocks/>
          </p:cNvSpPr>
          <p:nvPr/>
        </p:nvSpPr>
        <p:spPr bwMode="auto">
          <a:xfrm>
            <a:off x="5877494" y="3141925"/>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162"/>
          <p:cNvSpPr>
            <a:spLocks/>
          </p:cNvSpPr>
          <p:nvPr/>
        </p:nvSpPr>
        <p:spPr bwMode="auto">
          <a:xfrm>
            <a:off x="6217711" y="2738292"/>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163"/>
          <p:cNvSpPr>
            <a:spLocks/>
          </p:cNvSpPr>
          <p:nvPr/>
        </p:nvSpPr>
        <p:spPr bwMode="auto">
          <a:xfrm>
            <a:off x="6242011" y="3248144"/>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164"/>
          <p:cNvSpPr>
            <a:spLocks/>
          </p:cNvSpPr>
          <p:nvPr/>
        </p:nvSpPr>
        <p:spPr bwMode="auto">
          <a:xfrm>
            <a:off x="6050640" y="2422669"/>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166"/>
          <p:cNvSpPr>
            <a:spLocks noEditPoints="1"/>
          </p:cNvSpPr>
          <p:nvPr/>
        </p:nvSpPr>
        <p:spPr bwMode="auto">
          <a:xfrm>
            <a:off x="6530588" y="2471227"/>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167"/>
          <p:cNvSpPr>
            <a:spLocks/>
          </p:cNvSpPr>
          <p:nvPr/>
        </p:nvSpPr>
        <p:spPr bwMode="auto">
          <a:xfrm>
            <a:off x="6937631" y="2978044"/>
            <a:ext cx="243012" cy="276170"/>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168"/>
          <p:cNvSpPr>
            <a:spLocks/>
          </p:cNvSpPr>
          <p:nvPr/>
        </p:nvSpPr>
        <p:spPr bwMode="auto">
          <a:xfrm>
            <a:off x="7320374" y="2113116"/>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169"/>
          <p:cNvSpPr>
            <a:spLocks/>
          </p:cNvSpPr>
          <p:nvPr/>
        </p:nvSpPr>
        <p:spPr bwMode="auto">
          <a:xfrm>
            <a:off x="7800322" y="2088838"/>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171"/>
          <p:cNvSpPr>
            <a:spLocks/>
          </p:cNvSpPr>
          <p:nvPr/>
        </p:nvSpPr>
        <p:spPr bwMode="auto">
          <a:xfrm>
            <a:off x="7605913" y="2231475"/>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172"/>
          <p:cNvSpPr>
            <a:spLocks/>
          </p:cNvSpPr>
          <p:nvPr/>
        </p:nvSpPr>
        <p:spPr bwMode="auto">
          <a:xfrm>
            <a:off x="7393278" y="2006897"/>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173"/>
          <p:cNvSpPr>
            <a:spLocks/>
          </p:cNvSpPr>
          <p:nvPr/>
        </p:nvSpPr>
        <p:spPr bwMode="auto">
          <a:xfrm>
            <a:off x="7651477" y="2273963"/>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Oman"/>
          <p:cNvSpPr>
            <a:spLocks/>
          </p:cNvSpPr>
          <p:nvPr/>
        </p:nvSpPr>
        <p:spPr bwMode="auto">
          <a:xfrm>
            <a:off x="7423655" y="2729188"/>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175"/>
          <p:cNvSpPr>
            <a:spLocks/>
          </p:cNvSpPr>
          <p:nvPr/>
        </p:nvSpPr>
        <p:spPr bwMode="auto">
          <a:xfrm>
            <a:off x="8523280" y="2589585"/>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176"/>
          <p:cNvSpPr>
            <a:spLocks/>
          </p:cNvSpPr>
          <p:nvPr/>
        </p:nvSpPr>
        <p:spPr bwMode="auto">
          <a:xfrm>
            <a:off x="8234705" y="2541028"/>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177"/>
          <p:cNvSpPr>
            <a:spLocks/>
          </p:cNvSpPr>
          <p:nvPr/>
        </p:nvSpPr>
        <p:spPr bwMode="auto">
          <a:xfrm>
            <a:off x="8489866" y="2644212"/>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179"/>
          <p:cNvSpPr>
            <a:spLocks/>
          </p:cNvSpPr>
          <p:nvPr/>
        </p:nvSpPr>
        <p:spPr bwMode="auto">
          <a:xfrm>
            <a:off x="9398121" y="2085803"/>
            <a:ext cx="139731" cy="17298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183"/>
          <p:cNvSpPr>
            <a:spLocks/>
          </p:cNvSpPr>
          <p:nvPr/>
        </p:nvSpPr>
        <p:spPr bwMode="auto">
          <a:xfrm>
            <a:off x="8924249" y="2823267"/>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184"/>
          <p:cNvSpPr>
            <a:spLocks/>
          </p:cNvSpPr>
          <p:nvPr/>
        </p:nvSpPr>
        <p:spPr bwMode="auto">
          <a:xfrm>
            <a:off x="8666050" y="2577446"/>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186"/>
          <p:cNvSpPr>
            <a:spLocks/>
          </p:cNvSpPr>
          <p:nvPr/>
        </p:nvSpPr>
        <p:spPr bwMode="auto">
          <a:xfrm>
            <a:off x="5358058" y="3299735"/>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187"/>
          <p:cNvSpPr>
            <a:spLocks/>
          </p:cNvSpPr>
          <p:nvPr/>
        </p:nvSpPr>
        <p:spPr bwMode="auto">
          <a:xfrm>
            <a:off x="5412736" y="3357397"/>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188"/>
          <p:cNvSpPr>
            <a:spLocks/>
          </p:cNvSpPr>
          <p:nvPr/>
        </p:nvSpPr>
        <p:spPr bwMode="auto">
          <a:xfrm>
            <a:off x="5257815" y="3154064"/>
            <a:ext cx="94167" cy="27314"/>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189"/>
          <p:cNvSpPr>
            <a:spLocks/>
          </p:cNvSpPr>
          <p:nvPr/>
        </p:nvSpPr>
        <p:spPr bwMode="auto">
          <a:xfrm>
            <a:off x="5224401" y="3041775"/>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190"/>
          <p:cNvSpPr>
            <a:spLocks/>
          </p:cNvSpPr>
          <p:nvPr/>
        </p:nvSpPr>
        <p:spPr bwMode="auto">
          <a:xfrm>
            <a:off x="5260853" y="3196552"/>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191"/>
          <p:cNvSpPr>
            <a:spLocks/>
          </p:cNvSpPr>
          <p:nvPr/>
        </p:nvSpPr>
        <p:spPr bwMode="auto">
          <a:xfrm>
            <a:off x="5303380" y="3199587"/>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192"/>
          <p:cNvSpPr>
            <a:spLocks/>
          </p:cNvSpPr>
          <p:nvPr/>
        </p:nvSpPr>
        <p:spPr bwMode="auto">
          <a:xfrm>
            <a:off x="5777253" y="3254214"/>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193"/>
          <p:cNvSpPr>
            <a:spLocks/>
          </p:cNvSpPr>
          <p:nvPr/>
        </p:nvSpPr>
        <p:spPr bwMode="auto">
          <a:xfrm>
            <a:off x="5686123" y="3251179"/>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195"/>
          <p:cNvSpPr>
            <a:spLocks/>
          </p:cNvSpPr>
          <p:nvPr/>
        </p:nvSpPr>
        <p:spPr bwMode="auto">
          <a:xfrm>
            <a:off x="10276000" y="3779239"/>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199"/>
          <p:cNvSpPr>
            <a:spLocks/>
          </p:cNvSpPr>
          <p:nvPr/>
        </p:nvSpPr>
        <p:spPr bwMode="auto">
          <a:xfrm>
            <a:off x="5804591" y="3208690"/>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200"/>
          <p:cNvSpPr>
            <a:spLocks/>
          </p:cNvSpPr>
          <p:nvPr/>
        </p:nvSpPr>
        <p:spPr bwMode="auto">
          <a:xfrm>
            <a:off x="7083438" y="2192022"/>
            <a:ext cx="653093" cy="51288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201"/>
          <p:cNvSpPr>
            <a:spLocks/>
          </p:cNvSpPr>
          <p:nvPr/>
        </p:nvSpPr>
        <p:spPr bwMode="auto">
          <a:xfrm>
            <a:off x="7116852" y="2204161"/>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202"/>
          <p:cNvSpPr>
            <a:spLocks/>
          </p:cNvSpPr>
          <p:nvPr/>
        </p:nvSpPr>
        <p:spPr bwMode="auto">
          <a:xfrm>
            <a:off x="7056100" y="2146500"/>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203"/>
          <p:cNvSpPr>
            <a:spLocks/>
          </p:cNvSpPr>
          <p:nvPr/>
        </p:nvSpPr>
        <p:spPr bwMode="auto">
          <a:xfrm>
            <a:off x="7211019" y="2525854"/>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204"/>
          <p:cNvSpPr>
            <a:spLocks/>
          </p:cNvSpPr>
          <p:nvPr/>
        </p:nvSpPr>
        <p:spPr bwMode="auto">
          <a:xfrm>
            <a:off x="7098626" y="2125256"/>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215"/>
          <p:cNvSpPr>
            <a:spLocks/>
          </p:cNvSpPr>
          <p:nvPr/>
        </p:nvSpPr>
        <p:spPr bwMode="auto">
          <a:xfrm>
            <a:off x="6023301" y="2152569"/>
            <a:ext cx="36452" cy="72836"/>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220"/>
          <p:cNvSpPr>
            <a:spLocks/>
          </p:cNvSpPr>
          <p:nvPr/>
        </p:nvSpPr>
        <p:spPr bwMode="auto">
          <a:xfrm>
            <a:off x="6339216" y="2110082"/>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225"/>
          <p:cNvSpPr>
            <a:spLocks/>
          </p:cNvSpPr>
          <p:nvPr/>
        </p:nvSpPr>
        <p:spPr bwMode="auto">
          <a:xfrm>
            <a:off x="6305802" y="1730727"/>
            <a:ext cx="75941" cy="2427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233"/>
          <p:cNvSpPr>
            <a:spLocks/>
          </p:cNvSpPr>
          <p:nvPr/>
        </p:nvSpPr>
        <p:spPr bwMode="auto">
          <a:xfrm>
            <a:off x="6403007" y="1682170"/>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237"/>
          <p:cNvSpPr>
            <a:spLocks/>
          </p:cNvSpPr>
          <p:nvPr/>
        </p:nvSpPr>
        <p:spPr bwMode="auto">
          <a:xfrm>
            <a:off x="6904217" y="2058489"/>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239"/>
          <p:cNvSpPr>
            <a:spLocks/>
          </p:cNvSpPr>
          <p:nvPr/>
        </p:nvSpPr>
        <p:spPr bwMode="auto">
          <a:xfrm>
            <a:off x="6536663" y="1915852"/>
            <a:ext cx="91129" cy="97115"/>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241"/>
          <p:cNvSpPr>
            <a:spLocks/>
          </p:cNvSpPr>
          <p:nvPr/>
        </p:nvSpPr>
        <p:spPr bwMode="auto">
          <a:xfrm>
            <a:off x="6843464" y="2374112"/>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242"/>
          <p:cNvSpPr>
            <a:spLocks/>
          </p:cNvSpPr>
          <p:nvPr/>
        </p:nvSpPr>
        <p:spPr bwMode="auto">
          <a:xfrm>
            <a:off x="6539700" y="2122221"/>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243"/>
          <p:cNvSpPr>
            <a:spLocks/>
          </p:cNvSpPr>
          <p:nvPr/>
        </p:nvSpPr>
        <p:spPr bwMode="auto">
          <a:xfrm>
            <a:off x="6849540" y="2273963"/>
            <a:ext cx="194409" cy="16995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Jordan"/>
          <p:cNvSpPr>
            <a:spLocks/>
          </p:cNvSpPr>
          <p:nvPr/>
        </p:nvSpPr>
        <p:spPr bwMode="auto">
          <a:xfrm>
            <a:off x="6843464" y="2410530"/>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Saudi Arabia"/>
          <p:cNvSpPr>
            <a:spLocks/>
          </p:cNvSpPr>
          <p:nvPr/>
        </p:nvSpPr>
        <p:spPr bwMode="auto">
          <a:xfrm>
            <a:off x="6855616" y="2459087"/>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251"/>
          <p:cNvSpPr>
            <a:spLocks/>
          </p:cNvSpPr>
          <p:nvPr/>
        </p:nvSpPr>
        <p:spPr bwMode="auto">
          <a:xfrm>
            <a:off x="7757795" y="2170778"/>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252"/>
          <p:cNvSpPr>
            <a:spLocks/>
          </p:cNvSpPr>
          <p:nvPr/>
        </p:nvSpPr>
        <p:spPr bwMode="auto">
          <a:xfrm>
            <a:off x="3183106" y="284451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Argentina"/>
          <p:cNvSpPr>
            <a:spLocks/>
          </p:cNvSpPr>
          <p:nvPr/>
        </p:nvSpPr>
        <p:spPr bwMode="auto">
          <a:xfrm>
            <a:off x="3656978" y="4534913"/>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Australia"/>
          <p:cNvSpPr>
            <a:spLocks/>
          </p:cNvSpPr>
          <p:nvPr/>
        </p:nvSpPr>
        <p:spPr bwMode="auto">
          <a:xfrm>
            <a:off x="9212826" y="4097896"/>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Austria"/>
          <p:cNvSpPr>
            <a:spLocks/>
          </p:cNvSpPr>
          <p:nvPr/>
        </p:nvSpPr>
        <p:spPr bwMode="auto">
          <a:xfrm>
            <a:off x="6041527" y="1900678"/>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Belgium"/>
          <p:cNvSpPr>
            <a:spLocks/>
          </p:cNvSpPr>
          <p:nvPr/>
        </p:nvSpPr>
        <p:spPr bwMode="auto">
          <a:xfrm>
            <a:off x="5856232" y="1833912"/>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Brazil"/>
          <p:cNvSpPr>
            <a:spLocks/>
          </p:cNvSpPr>
          <p:nvPr/>
        </p:nvSpPr>
        <p:spPr bwMode="auto">
          <a:xfrm>
            <a:off x="3420042" y="3490931"/>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Bulgaria"/>
          <p:cNvSpPr>
            <a:spLocks/>
          </p:cNvSpPr>
          <p:nvPr/>
        </p:nvSpPr>
        <p:spPr bwMode="auto">
          <a:xfrm>
            <a:off x="6424270" y="2055455"/>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Cambodia"/>
          <p:cNvSpPr>
            <a:spLocks/>
          </p:cNvSpPr>
          <p:nvPr/>
        </p:nvSpPr>
        <p:spPr bwMode="auto">
          <a:xfrm>
            <a:off x="9039680" y="3111577"/>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 name="Canada"/>
          <p:cNvGrpSpPr/>
          <p:nvPr/>
        </p:nvGrpSpPr>
        <p:grpSpPr>
          <a:xfrm>
            <a:off x="2238400" y="1172318"/>
            <a:ext cx="2354173" cy="959008"/>
            <a:chOff x="2238400" y="1172318"/>
            <a:chExt cx="2354173" cy="959008"/>
          </a:xfrm>
        </p:grpSpPr>
        <p:grpSp>
          <p:nvGrpSpPr>
            <p:cNvPr id="4" name="Group 3"/>
            <p:cNvGrpSpPr/>
            <p:nvPr/>
          </p:nvGrpSpPr>
          <p:grpSpPr>
            <a:xfrm>
              <a:off x="3043375" y="1172318"/>
              <a:ext cx="1549198" cy="834579"/>
              <a:chOff x="3043375" y="1172318"/>
              <a:chExt cx="1549198" cy="834579"/>
            </a:xfrm>
          </p:grpSpPr>
          <p:grpSp>
            <p:nvGrpSpPr>
              <p:cNvPr id="3" name="Group 2"/>
              <p:cNvGrpSpPr/>
              <p:nvPr/>
            </p:nvGrpSpPr>
            <p:grpSpPr>
              <a:xfrm>
                <a:off x="3994157" y="1824807"/>
                <a:ext cx="328066" cy="182090"/>
                <a:chOff x="3994157" y="1824807"/>
                <a:chExt cx="328066" cy="182090"/>
              </a:xfrm>
            </p:grpSpPr>
            <p:sp>
              <p:nvSpPr>
                <p:cNvPr id="831" name="Freeform 106"/>
                <p:cNvSpPr>
                  <a:spLocks/>
                </p:cNvSpPr>
                <p:nvPr/>
              </p:nvSpPr>
              <p:spPr bwMode="auto">
                <a:xfrm>
                  <a:off x="3994157" y="1967444"/>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Freeform 107"/>
                <p:cNvSpPr>
                  <a:spLocks/>
                </p:cNvSpPr>
                <p:nvPr/>
              </p:nvSpPr>
              <p:spPr bwMode="auto">
                <a:xfrm>
                  <a:off x="4067060" y="1973514"/>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Freeform 108"/>
                <p:cNvSpPr>
                  <a:spLocks/>
                </p:cNvSpPr>
                <p:nvPr/>
              </p:nvSpPr>
              <p:spPr bwMode="auto">
                <a:xfrm>
                  <a:off x="4139964" y="1824807"/>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Freeform 109"/>
                <p:cNvSpPr>
                  <a:spLocks/>
                </p:cNvSpPr>
                <p:nvPr/>
              </p:nvSpPr>
              <p:spPr bwMode="auto">
                <a:xfrm>
                  <a:off x="4282733" y="1934061"/>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p:cNvGrpSpPr/>
              <p:nvPr/>
            </p:nvGrpSpPr>
            <p:grpSpPr>
              <a:xfrm>
                <a:off x="3043375" y="1172318"/>
                <a:ext cx="1549198" cy="373285"/>
                <a:chOff x="3043375" y="1172318"/>
                <a:chExt cx="1549198" cy="373285"/>
              </a:xfrm>
            </p:grpSpPr>
            <p:sp>
              <p:nvSpPr>
                <p:cNvPr id="829" name="Freeform 104"/>
                <p:cNvSpPr>
                  <a:spLocks/>
                </p:cNvSpPr>
                <p:nvPr/>
              </p:nvSpPr>
              <p:spPr bwMode="auto">
                <a:xfrm>
                  <a:off x="3778483" y="1302816"/>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Freeform 105"/>
                <p:cNvSpPr>
                  <a:spLocks/>
                </p:cNvSpPr>
                <p:nvPr/>
              </p:nvSpPr>
              <p:spPr bwMode="auto">
                <a:xfrm>
                  <a:off x="3134504" y="1308886"/>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Freeform 110"/>
                <p:cNvSpPr>
                  <a:spLocks/>
                </p:cNvSpPr>
                <p:nvPr/>
              </p:nvSpPr>
              <p:spPr bwMode="auto">
                <a:xfrm>
                  <a:off x="3653940" y="1463662"/>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Freeform 111"/>
                <p:cNvSpPr>
                  <a:spLocks/>
                </p:cNvSpPr>
                <p:nvPr/>
              </p:nvSpPr>
              <p:spPr bwMode="auto">
                <a:xfrm>
                  <a:off x="4036683" y="1296746"/>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Freeform 112"/>
                <p:cNvSpPr>
                  <a:spLocks/>
                </p:cNvSpPr>
                <p:nvPr/>
              </p:nvSpPr>
              <p:spPr bwMode="auto">
                <a:xfrm>
                  <a:off x="3553699" y="1293711"/>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Freeform 113"/>
                <p:cNvSpPr>
                  <a:spLocks/>
                </p:cNvSpPr>
                <p:nvPr/>
              </p:nvSpPr>
              <p:spPr bwMode="auto">
                <a:xfrm>
                  <a:off x="3702543" y="1296746"/>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Freeform 114"/>
                <p:cNvSpPr>
                  <a:spLocks/>
                </p:cNvSpPr>
                <p:nvPr/>
              </p:nvSpPr>
              <p:spPr bwMode="auto">
                <a:xfrm>
                  <a:off x="3790635" y="1254259"/>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Freeform 115"/>
                <p:cNvSpPr>
                  <a:spLocks/>
                </p:cNvSpPr>
                <p:nvPr/>
              </p:nvSpPr>
              <p:spPr bwMode="auto">
                <a:xfrm>
                  <a:off x="3043375" y="1296746"/>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Freeform 116"/>
                <p:cNvSpPr>
                  <a:spLocks/>
                </p:cNvSpPr>
                <p:nvPr/>
              </p:nvSpPr>
              <p:spPr bwMode="auto">
                <a:xfrm>
                  <a:off x="3246897" y="1242119"/>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Freeform 117"/>
                <p:cNvSpPr>
                  <a:spLocks/>
                </p:cNvSpPr>
                <p:nvPr/>
              </p:nvSpPr>
              <p:spPr bwMode="auto">
                <a:xfrm>
                  <a:off x="3325875" y="1254259"/>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Freeform 118"/>
                <p:cNvSpPr>
                  <a:spLocks/>
                </p:cNvSpPr>
                <p:nvPr/>
              </p:nvSpPr>
              <p:spPr bwMode="auto">
                <a:xfrm>
                  <a:off x="3909102" y="1172318"/>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Freeform 119"/>
                <p:cNvSpPr>
                  <a:spLocks/>
                </p:cNvSpPr>
                <p:nvPr/>
              </p:nvSpPr>
              <p:spPr bwMode="auto">
                <a:xfrm>
                  <a:off x="3742032" y="1272468"/>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Freeform 120"/>
                <p:cNvSpPr>
                  <a:spLocks/>
                </p:cNvSpPr>
                <p:nvPr/>
              </p:nvSpPr>
              <p:spPr bwMode="auto">
                <a:xfrm>
                  <a:off x="3602301" y="1236050"/>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Freeform 121"/>
                <p:cNvSpPr>
                  <a:spLocks/>
                </p:cNvSpPr>
                <p:nvPr/>
              </p:nvSpPr>
              <p:spPr bwMode="auto">
                <a:xfrm>
                  <a:off x="3778483" y="1220875"/>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Freeform 122"/>
                <p:cNvSpPr>
                  <a:spLocks/>
                </p:cNvSpPr>
                <p:nvPr/>
              </p:nvSpPr>
              <p:spPr bwMode="auto">
                <a:xfrm>
                  <a:off x="3483833" y="1229980"/>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Freeform 123"/>
                <p:cNvSpPr>
                  <a:spLocks/>
                </p:cNvSpPr>
                <p:nvPr/>
              </p:nvSpPr>
              <p:spPr bwMode="auto">
                <a:xfrm>
                  <a:off x="3738995" y="1208736"/>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Freeform 124"/>
                <p:cNvSpPr>
                  <a:spLocks/>
                </p:cNvSpPr>
                <p:nvPr/>
              </p:nvSpPr>
              <p:spPr bwMode="auto">
                <a:xfrm>
                  <a:off x="3881764" y="1187492"/>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Freeform 127"/>
                <p:cNvSpPr>
                  <a:spLocks/>
                </p:cNvSpPr>
                <p:nvPr/>
              </p:nvSpPr>
              <p:spPr bwMode="auto">
                <a:xfrm>
                  <a:off x="4537895" y="1375652"/>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921" name="Canada"/>
            <p:cNvSpPr>
              <a:spLocks/>
            </p:cNvSpPr>
            <p:nvPr/>
          </p:nvSpPr>
          <p:spPr bwMode="auto">
            <a:xfrm>
              <a:off x="2238400" y="132709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22" name="Chile"/>
          <p:cNvSpPr>
            <a:spLocks/>
          </p:cNvSpPr>
          <p:nvPr/>
        </p:nvSpPr>
        <p:spPr bwMode="auto">
          <a:xfrm>
            <a:off x="3565849" y="4383171"/>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China"/>
          <p:cNvSpPr>
            <a:spLocks/>
          </p:cNvSpPr>
          <p:nvPr/>
        </p:nvSpPr>
        <p:spPr bwMode="auto">
          <a:xfrm>
            <a:off x="7937016" y="1764111"/>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Costa Rica"/>
          <p:cNvSpPr>
            <a:spLocks/>
          </p:cNvSpPr>
          <p:nvPr/>
        </p:nvSpPr>
        <p:spPr bwMode="auto">
          <a:xfrm>
            <a:off x="3034261" y="3266353"/>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Colombia"/>
          <p:cNvSpPr>
            <a:spLocks/>
          </p:cNvSpPr>
          <p:nvPr/>
        </p:nvSpPr>
        <p:spPr bwMode="auto">
          <a:xfrm>
            <a:off x="3237784" y="3208690"/>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Croatia and Slovenia"/>
          <p:cNvSpPr>
            <a:spLocks/>
          </p:cNvSpPr>
          <p:nvPr/>
        </p:nvSpPr>
        <p:spPr bwMode="auto">
          <a:xfrm>
            <a:off x="6159995" y="1973514"/>
            <a:ext cx="294651" cy="191195"/>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Czech Republic"/>
          <p:cNvSpPr>
            <a:spLocks/>
          </p:cNvSpPr>
          <p:nvPr/>
        </p:nvSpPr>
        <p:spPr bwMode="auto">
          <a:xfrm>
            <a:off x="6111394" y="1843016"/>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Denmark"/>
          <p:cNvSpPr>
            <a:spLocks/>
          </p:cNvSpPr>
          <p:nvPr/>
        </p:nvSpPr>
        <p:spPr bwMode="auto">
          <a:xfrm>
            <a:off x="5989887" y="1663959"/>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Estonia"/>
          <p:cNvSpPr>
            <a:spLocks/>
          </p:cNvSpPr>
          <p:nvPr/>
        </p:nvSpPr>
        <p:spPr bwMode="auto">
          <a:xfrm>
            <a:off x="6387818" y="1615404"/>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inland"/>
          <p:cNvSpPr>
            <a:spLocks/>
          </p:cNvSpPr>
          <p:nvPr/>
        </p:nvSpPr>
        <p:spPr bwMode="auto">
          <a:xfrm>
            <a:off x="6260237" y="1369582"/>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ance"/>
          <p:cNvSpPr>
            <a:spLocks/>
          </p:cNvSpPr>
          <p:nvPr/>
        </p:nvSpPr>
        <p:spPr bwMode="auto">
          <a:xfrm>
            <a:off x="5661822" y="1849086"/>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Germany"/>
          <p:cNvSpPr>
            <a:spLocks/>
          </p:cNvSpPr>
          <p:nvPr/>
        </p:nvSpPr>
        <p:spPr bwMode="auto">
          <a:xfrm>
            <a:off x="5941285" y="1739832"/>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Greece"/>
          <p:cNvSpPr>
            <a:spLocks/>
          </p:cNvSpPr>
          <p:nvPr/>
        </p:nvSpPr>
        <p:spPr bwMode="auto">
          <a:xfrm>
            <a:off x="6375668" y="2131325"/>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Hungary"/>
          <p:cNvSpPr>
            <a:spLocks/>
          </p:cNvSpPr>
          <p:nvPr/>
        </p:nvSpPr>
        <p:spPr bwMode="auto">
          <a:xfrm>
            <a:off x="6235937" y="1912817"/>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Iceland"/>
          <p:cNvSpPr>
            <a:spLocks/>
          </p:cNvSpPr>
          <p:nvPr/>
        </p:nvSpPr>
        <p:spPr bwMode="auto">
          <a:xfrm>
            <a:off x="5197063" y="1448488"/>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India"/>
          <p:cNvSpPr>
            <a:spLocks/>
          </p:cNvSpPr>
          <p:nvPr/>
        </p:nvSpPr>
        <p:spPr bwMode="auto">
          <a:xfrm>
            <a:off x="7897527" y="2319485"/>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Indonesia"/>
          <p:cNvSpPr>
            <a:spLocks/>
          </p:cNvSpPr>
          <p:nvPr/>
        </p:nvSpPr>
        <p:spPr bwMode="auto">
          <a:xfrm>
            <a:off x="8824007" y="3463616"/>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Iraq"/>
          <p:cNvSpPr>
            <a:spLocks/>
          </p:cNvSpPr>
          <p:nvPr/>
        </p:nvSpPr>
        <p:spPr bwMode="auto">
          <a:xfrm>
            <a:off x="6949783" y="2270928"/>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Ireland"/>
          <p:cNvSpPr>
            <a:spLocks/>
          </p:cNvSpPr>
          <p:nvPr/>
        </p:nvSpPr>
        <p:spPr bwMode="auto">
          <a:xfrm>
            <a:off x="5516015" y="1721623"/>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Israel"/>
          <p:cNvSpPr>
            <a:spLocks/>
          </p:cNvSpPr>
          <p:nvPr/>
        </p:nvSpPr>
        <p:spPr bwMode="auto">
          <a:xfrm>
            <a:off x="6825238" y="2425704"/>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Italy"/>
          <p:cNvSpPr>
            <a:spLocks/>
          </p:cNvSpPr>
          <p:nvPr/>
        </p:nvSpPr>
        <p:spPr bwMode="auto">
          <a:xfrm>
            <a:off x="5974699" y="1970478"/>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Japan"/>
          <p:cNvSpPr>
            <a:spLocks/>
          </p:cNvSpPr>
          <p:nvPr/>
        </p:nvSpPr>
        <p:spPr bwMode="auto">
          <a:xfrm>
            <a:off x="9665433" y="2009931"/>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Kazakhstan"/>
          <p:cNvSpPr>
            <a:spLocks/>
          </p:cNvSpPr>
          <p:nvPr/>
        </p:nvSpPr>
        <p:spPr bwMode="auto">
          <a:xfrm>
            <a:off x="7083438" y="1718588"/>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atvia"/>
          <p:cNvSpPr>
            <a:spLocks/>
          </p:cNvSpPr>
          <p:nvPr/>
        </p:nvSpPr>
        <p:spPr bwMode="auto">
          <a:xfrm>
            <a:off x="6336178" y="1651822"/>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thuania"/>
          <p:cNvSpPr>
            <a:spLocks/>
          </p:cNvSpPr>
          <p:nvPr/>
        </p:nvSpPr>
        <p:spPr bwMode="auto">
          <a:xfrm>
            <a:off x="6339216" y="1697344"/>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uxembourg"/>
          <p:cNvSpPr>
            <a:spLocks/>
          </p:cNvSpPr>
          <p:nvPr/>
        </p:nvSpPr>
        <p:spPr bwMode="auto">
          <a:xfrm>
            <a:off x="5935210" y="187943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Malaysia"/>
          <p:cNvSpPr>
            <a:spLocks/>
          </p:cNvSpPr>
          <p:nvPr/>
        </p:nvSpPr>
        <p:spPr bwMode="auto">
          <a:xfrm>
            <a:off x="8985002" y="3402921"/>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Mexico"/>
          <p:cNvSpPr>
            <a:spLocks/>
          </p:cNvSpPr>
          <p:nvPr/>
        </p:nvSpPr>
        <p:spPr bwMode="auto">
          <a:xfrm>
            <a:off x="2253588" y="2456053"/>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Netherlands"/>
          <p:cNvSpPr>
            <a:spLocks/>
          </p:cNvSpPr>
          <p:nvPr/>
        </p:nvSpPr>
        <p:spPr bwMode="auto">
          <a:xfrm>
            <a:off x="5886608" y="1782320"/>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Norway"/>
          <p:cNvSpPr>
            <a:spLocks/>
          </p:cNvSpPr>
          <p:nvPr/>
        </p:nvSpPr>
        <p:spPr bwMode="auto">
          <a:xfrm>
            <a:off x="5898758" y="1348338"/>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Peru"/>
          <p:cNvSpPr>
            <a:spLocks/>
          </p:cNvSpPr>
          <p:nvPr/>
        </p:nvSpPr>
        <p:spPr bwMode="auto">
          <a:xfrm>
            <a:off x="3167918" y="3706403"/>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Philippines"/>
          <p:cNvSpPr>
            <a:spLocks/>
          </p:cNvSpPr>
          <p:nvPr/>
        </p:nvSpPr>
        <p:spPr bwMode="auto">
          <a:xfrm>
            <a:off x="9522664" y="2947696"/>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Poland"/>
          <p:cNvSpPr>
            <a:spLocks/>
          </p:cNvSpPr>
          <p:nvPr/>
        </p:nvSpPr>
        <p:spPr bwMode="auto">
          <a:xfrm>
            <a:off x="6156958" y="173983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Portugal"/>
          <p:cNvSpPr>
            <a:spLocks/>
          </p:cNvSpPr>
          <p:nvPr/>
        </p:nvSpPr>
        <p:spPr bwMode="auto">
          <a:xfrm>
            <a:off x="5512977" y="2128291"/>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Qatar"/>
          <p:cNvSpPr>
            <a:spLocks/>
          </p:cNvSpPr>
          <p:nvPr/>
        </p:nvSpPr>
        <p:spPr bwMode="auto">
          <a:xfrm>
            <a:off x="7356826" y="2680628"/>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Romania"/>
          <p:cNvSpPr>
            <a:spLocks/>
          </p:cNvSpPr>
          <p:nvPr/>
        </p:nvSpPr>
        <p:spPr bwMode="auto">
          <a:xfrm>
            <a:off x="6360480" y="1921922"/>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Russia"/>
          <p:cNvSpPr>
            <a:spLocks/>
          </p:cNvSpPr>
          <p:nvPr/>
        </p:nvSpPr>
        <p:spPr bwMode="auto">
          <a:xfrm>
            <a:off x="6451609" y="1251224"/>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Slovakia"/>
          <p:cNvSpPr>
            <a:spLocks/>
          </p:cNvSpPr>
          <p:nvPr/>
        </p:nvSpPr>
        <p:spPr bwMode="auto">
          <a:xfrm>
            <a:off x="6263275" y="1882469"/>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South Africa"/>
          <p:cNvSpPr>
            <a:spLocks/>
          </p:cNvSpPr>
          <p:nvPr/>
        </p:nvSpPr>
        <p:spPr bwMode="auto">
          <a:xfrm>
            <a:off x="6275426" y="4550087"/>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South Korea"/>
          <p:cNvSpPr>
            <a:spLocks/>
          </p:cNvSpPr>
          <p:nvPr/>
        </p:nvSpPr>
        <p:spPr bwMode="auto">
          <a:xfrm>
            <a:off x="9492288" y="2225405"/>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Spain"/>
          <p:cNvSpPr>
            <a:spLocks/>
          </p:cNvSpPr>
          <p:nvPr/>
        </p:nvSpPr>
        <p:spPr bwMode="auto">
          <a:xfrm>
            <a:off x="5528166" y="2076697"/>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Sweden"/>
          <p:cNvSpPr>
            <a:spLocks/>
          </p:cNvSpPr>
          <p:nvPr/>
        </p:nvSpPr>
        <p:spPr bwMode="auto">
          <a:xfrm>
            <a:off x="6056716" y="1399931"/>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Switzerland"/>
          <p:cNvSpPr>
            <a:spLocks/>
          </p:cNvSpPr>
          <p:nvPr/>
        </p:nvSpPr>
        <p:spPr bwMode="auto">
          <a:xfrm>
            <a:off x="5947361" y="1949235"/>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Taiwan"/>
          <p:cNvSpPr>
            <a:spLocks/>
          </p:cNvSpPr>
          <p:nvPr/>
        </p:nvSpPr>
        <p:spPr bwMode="auto">
          <a:xfrm>
            <a:off x="9510514" y="2720083"/>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Thailand"/>
          <p:cNvSpPr>
            <a:spLocks/>
          </p:cNvSpPr>
          <p:nvPr/>
        </p:nvSpPr>
        <p:spPr bwMode="auto">
          <a:xfrm>
            <a:off x="8848309" y="2902173"/>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Turkey"/>
          <p:cNvSpPr>
            <a:spLocks/>
          </p:cNvSpPr>
          <p:nvPr/>
        </p:nvSpPr>
        <p:spPr bwMode="auto">
          <a:xfrm>
            <a:off x="6557926" y="2122221"/>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UAE"/>
          <p:cNvSpPr>
            <a:spLocks/>
          </p:cNvSpPr>
          <p:nvPr/>
        </p:nvSpPr>
        <p:spPr bwMode="auto">
          <a:xfrm>
            <a:off x="7390240" y="2680630"/>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Ukraine"/>
          <p:cNvSpPr>
            <a:spLocks/>
          </p:cNvSpPr>
          <p:nvPr/>
        </p:nvSpPr>
        <p:spPr bwMode="auto">
          <a:xfrm>
            <a:off x="6396931" y="1785354"/>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United Kingdom"/>
          <p:cNvSpPr>
            <a:spLocks/>
          </p:cNvSpPr>
          <p:nvPr/>
        </p:nvSpPr>
        <p:spPr bwMode="auto">
          <a:xfrm>
            <a:off x="5588917" y="1636648"/>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United States"/>
          <p:cNvSpPr>
            <a:spLocks/>
          </p:cNvSpPr>
          <p:nvPr/>
        </p:nvSpPr>
        <p:spPr bwMode="auto">
          <a:xfrm>
            <a:off x="1488102" y="1354408"/>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Venezuela"/>
          <p:cNvSpPr>
            <a:spLocks/>
          </p:cNvSpPr>
          <p:nvPr/>
        </p:nvSpPr>
        <p:spPr bwMode="auto">
          <a:xfrm>
            <a:off x="3432192" y="3214761"/>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1">
              <a:alpha val="9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rgbClr val="FFFFFF"/>
            </a:solidFill>
          </a:ln>
        </p:spPr>
        <p:txBody>
          <a:bodyPr vert="horz" wrap="square" lIns="91440" tIns="45720" rIns="91440" bIns="45720" numCol="1" anchor="t" anchorCtr="0" compatLnSpc="1">
            <a:prstTxWarp prst="textNoShape">
              <a:avLst/>
            </a:prstTxWarp>
          </a:bodyPr>
          <a:lstStyle/>
          <a:p>
            <a:endParaRPr lang="en-US" dirty="0"/>
          </a:p>
        </p:txBody>
      </p:sp>
      <p:sp>
        <p:nvSpPr>
          <p:cNvPr id="443"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Luxembourg"/>
          <p:cNvSpPr>
            <a:spLocks/>
          </p:cNvSpPr>
          <p:nvPr/>
        </p:nvSpPr>
        <p:spPr bwMode="auto">
          <a:xfrm>
            <a:off x="5936346" y="1879566"/>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Bahrain"/>
          <p:cNvSpPr>
            <a:spLocks/>
          </p:cNvSpPr>
          <p:nvPr/>
        </p:nvSpPr>
        <p:spPr bwMode="auto">
          <a:xfrm rot="16200000">
            <a:off x="7343533" y="266293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Bahrain"/>
          <p:cNvSpPr>
            <a:spLocks/>
          </p:cNvSpPr>
          <p:nvPr/>
        </p:nvSpPr>
        <p:spPr bwMode="auto">
          <a:xfrm rot="16200000">
            <a:off x="7343549" y="2662947"/>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Bahamas"/>
          <p:cNvSpPr>
            <a:spLocks/>
          </p:cNvSpPr>
          <p:nvPr/>
        </p:nvSpPr>
        <p:spPr bwMode="auto">
          <a:xfrm rot="9136277">
            <a:off x="3366104" y="2747215"/>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Cyprus"/>
          <p:cNvSpPr>
            <a:spLocks/>
          </p:cNvSpPr>
          <p:nvPr/>
        </p:nvSpPr>
        <p:spPr bwMode="auto">
          <a:xfrm>
            <a:off x="6803820" y="2335177"/>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41" name="East Timor (Timor-Leste)"/>
          <p:cNvGrpSpPr/>
          <p:nvPr/>
        </p:nvGrpSpPr>
        <p:grpSpPr>
          <a:xfrm>
            <a:off x="9743366" y="3990174"/>
            <a:ext cx="108745" cy="46036"/>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alpha val="99000"/>
                </a:schemeClr>
              </a:solidFill>
            </a:endParaRPr>
          </a:p>
        </p:txBody>
      </p:sp>
      <p:sp>
        <p:nvSpPr>
          <p:cNvPr id="422"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Brunei"/>
          <p:cNvSpPr>
            <a:spLocks/>
          </p:cNvSpPr>
          <p:nvPr/>
        </p:nvSpPr>
        <p:spPr bwMode="auto">
          <a:xfrm>
            <a:off x="9432670" y="3463748"/>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tx1"/>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33"/>
          <p:cNvSpPr>
            <a:spLocks/>
          </p:cNvSpPr>
          <p:nvPr/>
        </p:nvSpPr>
        <p:spPr bwMode="auto">
          <a:xfrm>
            <a:off x="10638615" y="3797580"/>
            <a:ext cx="63791" cy="69801"/>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solidFill>
            <a:schemeClr val="tx1"/>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solidFill>
            <a:schemeClr val="tx1"/>
          </a:solid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tx1"/>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Title 4"/>
          <p:cNvSpPr>
            <a:spLocks noGrp="1"/>
          </p:cNvSpPr>
          <p:nvPr>
            <p:ph type="title"/>
          </p:nvPr>
        </p:nvSpPr>
        <p:spPr>
          <a:xfrm>
            <a:off x="519112" y="228600"/>
            <a:ext cx="11149013" cy="997196"/>
          </a:xfrm>
        </p:spPr>
        <p:txBody>
          <a:bodyPr/>
          <a:lstStyle/>
          <a:p>
            <a:r>
              <a:rPr lang="en-US" b="1" dirty="0" smtClean="0"/>
              <a:t>PubCenter: </a:t>
            </a:r>
            <a:r>
              <a:rPr lang="en-US" dirty="0" smtClean="0"/>
              <a:t>36 Developer Countries</a:t>
            </a:r>
            <a:br>
              <a:rPr lang="en-US" dirty="0" smtClean="0"/>
            </a:br>
            <a:r>
              <a:rPr lang="en-US" sz="2800" dirty="0" smtClean="0"/>
              <a:t>17 new</a:t>
            </a:r>
            <a:endParaRPr lang="en-US" sz="2800" dirty="0"/>
          </a:p>
        </p:txBody>
      </p:sp>
      <p:grpSp>
        <p:nvGrpSpPr>
          <p:cNvPr id="12" name="Group 11"/>
          <p:cNvGrpSpPr/>
          <p:nvPr/>
        </p:nvGrpSpPr>
        <p:grpSpPr>
          <a:xfrm>
            <a:off x="3237784" y="1721623"/>
            <a:ext cx="7829138" cy="4876027"/>
            <a:chOff x="3237784" y="1721623"/>
            <a:chExt cx="7829138" cy="4876027"/>
          </a:xfrm>
        </p:grpSpPr>
        <p:grpSp>
          <p:nvGrpSpPr>
            <p:cNvPr id="14" name="Coming Soon"/>
            <p:cNvGrpSpPr/>
            <p:nvPr/>
          </p:nvGrpSpPr>
          <p:grpSpPr>
            <a:xfrm>
              <a:off x="3237784" y="1721623"/>
              <a:ext cx="7829138" cy="3860307"/>
              <a:chOff x="3237784" y="1721623"/>
              <a:chExt cx="7829138" cy="3860307"/>
            </a:xfrm>
            <a:solidFill>
              <a:schemeClr val="accent3"/>
            </a:solidFill>
          </p:grpSpPr>
          <p:sp>
            <p:nvSpPr>
              <p:cNvPr id="309" name="Austria"/>
              <p:cNvSpPr>
                <a:spLocks/>
              </p:cNvSpPr>
              <p:nvPr/>
            </p:nvSpPr>
            <p:spPr bwMode="auto">
              <a:xfrm>
                <a:off x="6041527" y="1900678"/>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Brazil"/>
              <p:cNvSpPr>
                <a:spLocks/>
              </p:cNvSpPr>
              <p:nvPr/>
            </p:nvSpPr>
            <p:spPr bwMode="auto">
              <a:xfrm>
                <a:off x="3420042" y="3490931"/>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Chile"/>
              <p:cNvSpPr>
                <a:spLocks/>
              </p:cNvSpPr>
              <p:nvPr/>
            </p:nvSpPr>
            <p:spPr bwMode="auto">
              <a:xfrm>
                <a:off x="3565849" y="4383171"/>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Colombia"/>
              <p:cNvSpPr>
                <a:spLocks/>
              </p:cNvSpPr>
              <p:nvPr/>
            </p:nvSpPr>
            <p:spPr bwMode="auto">
              <a:xfrm>
                <a:off x="3237784" y="3208690"/>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Czech Republic"/>
              <p:cNvSpPr>
                <a:spLocks/>
              </p:cNvSpPr>
              <p:nvPr/>
            </p:nvSpPr>
            <p:spPr bwMode="auto">
              <a:xfrm>
                <a:off x="6111394" y="1843016"/>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Greece"/>
              <p:cNvSpPr>
                <a:spLocks/>
              </p:cNvSpPr>
              <p:nvPr/>
            </p:nvSpPr>
            <p:spPr bwMode="auto">
              <a:xfrm>
                <a:off x="6375668" y="2131325"/>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Hungary"/>
              <p:cNvSpPr>
                <a:spLocks/>
              </p:cNvSpPr>
              <p:nvPr/>
            </p:nvSpPr>
            <p:spPr bwMode="auto">
              <a:xfrm>
                <a:off x="6235937" y="1912817"/>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Ireland"/>
              <p:cNvSpPr>
                <a:spLocks/>
              </p:cNvSpPr>
              <p:nvPr/>
            </p:nvSpPr>
            <p:spPr bwMode="auto">
              <a:xfrm>
                <a:off x="5516015" y="1721623"/>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Israel"/>
              <p:cNvSpPr>
                <a:spLocks/>
              </p:cNvSpPr>
              <p:nvPr/>
            </p:nvSpPr>
            <p:spPr bwMode="auto">
              <a:xfrm>
                <a:off x="6825238" y="2425704"/>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Luxembourg"/>
              <p:cNvSpPr>
                <a:spLocks/>
              </p:cNvSpPr>
              <p:nvPr/>
            </p:nvSpPr>
            <p:spPr bwMode="auto">
              <a:xfrm>
                <a:off x="5935210" y="187943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Poland"/>
              <p:cNvSpPr>
                <a:spLocks/>
              </p:cNvSpPr>
              <p:nvPr/>
            </p:nvSpPr>
            <p:spPr bwMode="auto">
              <a:xfrm>
                <a:off x="6156958" y="173983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Portugal"/>
              <p:cNvSpPr>
                <a:spLocks/>
              </p:cNvSpPr>
              <p:nvPr/>
            </p:nvSpPr>
            <p:spPr bwMode="auto">
              <a:xfrm>
                <a:off x="5512977" y="2128291"/>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Singapore"/>
              <p:cNvSpPr>
                <a:spLocks noEditPoints="1"/>
              </p:cNvSpPr>
              <p:nvPr/>
            </p:nvSpPr>
            <p:spPr bwMode="auto">
              <a:xfrm>
                <a:off x="9065088" y="3420935"/>
                <a:ext cx="106299" cy="203008"/>
              </a:xfrm>
              <a:custGeom>
                <a:avLst/>
                <a:gdLst>
                  <a:gd name="T0" fmla="*/ 54 w 108"/>
                  <a:gd name="T1" fmla="*/ 0 h 206"/>
                  <a:gd name="T2" fmla="*/ 0 w 108"/>
                  <a:gd name="T3" fmla="*/ 54 h 206"/>
                  <a:gd name="T4" fmla="*/ 0 w 108"/>
                  <a:gd name="T5" fmla="*/ 58 h 206"/>
                  <a:gd name="T6" fmla="*/ 1 w 108"/>
                  <a:gd name="T7" fmla="*/ 67 h 206"/>
                  <a:gd name="T8" fmla="*/ 53 w 108"/>
                  <a:gd name="T9" fmla="*/ 206 h 206"/>
                  <a:gd name="T10" fmla="*/ 107 w 108"/>
                  <a:gd name="T11" fmla="*/ 67 h 206"/>
                  <a:gd name="T12" fmla="*/ 108 w 108"/>
                  <a:gd name="T13" fmla="*/ 56 h 206"/>
                  <a:gd name="T14" fmla="*/ 108 w 108"/>
                  <a:gd name="T15" fmla="*/ 54 h 206"/>
                  <a:gd name="T16" fmla="*/ 54 w 108"/>
                  <a:gd name="T17" fmla="*/ 0 h 206"/>
                  <a:gd name="T18" fmla="*/ 54 w 108"/>
                  <a:gd name="T19" fmla="*/ 65 h 206"/>
                  <a:gd name="T20" fmla="*/ 37 w 108"/>
                  <a:gd name="T21" fmla="*/ 48 h 206"/>
                  <a:gd name="T22" fmla="*/ 54 w 108"/>
                  <a:gd name="T23" fmla="*/ 30 h 206"/>
                  <a:gd name="T24" fmla="*/ 71 w 108"/>
                  <a:gd name="T25" fmla="*/ 48 h 206"/>
                  <a:gd name="T26" fmla="*/ 54 w 108"/>
                  <a:gd name="T27" fmla="*/ 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06">
                    <a:moveTo>
                      <a:pt x="54" y="0"/>
                    </a:moveTo>
                    <a:cubicBezTo>
                      <a:pt x="24" y="0"/>
                      <a:pt x="0" y="24"/>
                      <a:pt x="0" y="54"/>
                    </a:cubicBezTo>
                    <a:cubicBezTo>
                      <a:pt x="0" y="58"/>
                      <a:pt x="0" y="58"/>
                      <a:pt x="0" y="58"/>
                    </a:cubicBezTo>
                    <a:cubicBezTo>
                      <a:pt x="0" y="61"/>
                      <a:pt x="0" y="64"/>
                      <a:pt x="1" y="67"/>
                    </a:cubicBezTo>
                    <a:cubicBezTo>
                      <a:pt x="22" y="123"/>
                      <a:pt x="53" y="206"/>
                      <a:pt x="53" y="206"/>
                    </a:cubicBezTo>
                    <a:cubicBezTo>
                      <a:pt x="56" y="198"/>
                      <a:pt x="107" y="67"/>
                      <a:pt x="107" y="67"/>
                    </a:cubicBezTo>
                    <a:cubicBezTo>
                      <a:pt x="107" y="63"/>
                      <a:pt x="108" y="59"/>
                      <a:pt x="108" y="56"/>
                    </a:cubicBezTo>
                    <a:cubicBezTo>
                      <a:pt x="108" y="54"/>
                      <a:pt x="108" y="54"/>
                      <a:pt x="108" y="54"/>
                    </a:cubicBezTo>
                    <a:cubicBezTo>
                      <a:pt x="108" y="24"/>
                      <a:pt x="83" y="0"/>
                      <a:pt x="54" y="0"/>
                    </a:cubicBezTo>
                    <a:close/>
                    <a:moveTo>
                      <a:pt x="54" y="65"/>
                    </a:moveTo>
                    <a:cubicBezTo>
                      <a:pt x="45" y="65"/>
                      <a:pt x="37" y="57"/>
                      <a:pt x="37" y="48"/>
                    </a:cubicBezTo>
                    <a:cubicBezTo>
                      <a:pt x="37" y="38"/>
                      <a:pt x="45" y="30"/>
                      <a:pt x="54" y="30"/>
                    </a:cubicBezTo>
                    <a:cubicBezTo>
                      <a:pt x="63" y="30"/>
                      <a:pt x="71" y="38"/>
                      <a:pt x="71" y="48"/>
                    </a:cubicBezTo>
                    <a:cubicBezTo>
                      <a:pt x="71" y="57"/>
                      <a:pt x="63" y="65"/>
                      <a:pt x="54" y="65"/>
                    </a:cubicBez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South Africa"/>
              <p:cNvSpPr>
                <a:spLocks/>
              </p:cNvSpPr>
              <p:nvPr/>
            </p:nvSpPr>
            <p:spPr bwMode="auto">
              <a:xfrm>
                <a:off x="6275426" y="4550087"/>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South Korea"/>
              <p:cNvSpPr>
                <a:spLocks/>
              </p:cNvSpPr>
              <p:nvPr/>
            </p:nvSpPr>
            <p:spPr bwMode="auto">
              <a:xfrm>
                <a:off x="9492288" y="2225405"/>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Taiwan"/>
              <p:cNvSpPr>
                <a:spLocks/>
              </p:cNvSpPr>
              <p:nvPr/>
            </p:nvSpPr>
            <p:spPr bwMode="auto">
              <a:xfrm>
                <a:off x="9510514" y="2720083"/>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3" name="2"/>
            <p:cNvSpPr/>
            <p:nvPr/>
          </p:nvSpPr>
          <p:spPr>
            <a:xfrm>
              <a:off x="6091136" y="5909878"/>
              <a:ext cx="1639320" cy="687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Coming </a:t>
              </a:r>
              <a:r>
                <a:rPr lang="en-US" b="1" dirty="0" smtClean="0">
                  <a:solidFill>
                    <a:schemeClr val="tx1"/>
                  </a:solidFill>
                </a:rPr>
                <a:t>this year</a:t>
              </a:r>
              <a:endParaRPr lang="en-US" b="1" dirty="0">
                <a:solidFill>
                  <a:schemeClr val="tx1"/>
                </a:solidFill>
              </a:endParaRPr>
            </a:p>
          </p:txBody>
        </p:sp>
      </p:grpSp>
      <p:grpSp>
        <p:nvGrpSpPr>
          <p:cNvPr id="15" name="Group 14"/>
          <p:cNvGrpSpPr/>
          <p:nvPr/>
        </p:nvGrpSpPr>
        <p:grpSpPr>
          <a:xfrm>
            <a:off x="1488102" y="1172318"/>
            <a:ext cx="9024835" cy="5425332"/>
            <a:chOff x="1488102" y="1172318"/>
            <a:chExt cx="9024835" cy="5425332"/>
          </a:xfrm>
          <a:solidFill>
            <a:schemeClr val="accent6"/>
          </a:solidFill>
        </p:grpSpPr>
        <p:grpSp>
          <p:nvGrpSpPr>
            <p:cNvPr id="13" name="Available"/>
            <p:cNvGrpSpPr/>
            <p:nvPr/>
          </p:nvGrpSpPr>
          <p:grpSpPr>
            <a:xfrm>
              <a:off x="1488102" y="1172318"/>
              <a:ext cx="9024835" cy="4097024"/>
              <a:chOff x="1488102" y="1172318"/>
              <a:chExt cx="9024835" cy="4097024"/>
            </a:xfrm>
            <a:grpFill/>
          </p:grpSpPr>
          <p:sp>
            <p:nvSpPr>
              <p:cNvPr id="255" name="Australia"/>
              <p:cNvSpPr>
                <a:spLocks/>
              </p:cNvSpPr>
              <p:nvPr/>
            </p:nvSpPr>
            <p:spPr bwMode="auto">
              <a:xfrm>
                <a:off x="9212826" y="4097896"/>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Belgium"/>
              <p:cNvSpPr>
                <a:spLocks/>
              </p:cNvSpPr>
              <p:nvPr/>
            </p:nvSpPr>
            <p:spPr bwMode="auto">
              <a:xfrm>
                <a:off x="5856232" y="1833912"/>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Denmark"/>
              <p:cNvSpPr>
                <a:spLocks/>
              </p:cNvSpPr>
              <p:nvPr/>
            </p:nvSpPr>
            <p:spPr bwMode="auto">
              <a:xfrm>
                <a:off x="5989887" y="1663959"/>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inland"/>
              <p:cNvSpPr>
                <a:spLocks/>
              </p:cNvSpPr>
              <p:nvPr/>
            </p:nvSpPr>
            <p:spPr bwMode="auto">
              <a:xfrm>
                <a:off x="6260237" y="1369582"/>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ance"/>
              <p:cNvSpPr>
                <a:spLocks/>
              </p:cNvSpPr>
              <p:nvPr/>
            </p:nvSpPr>
            <p:spPr bwMode="auto">
              <a:xfrm>
                <a:off x="5661822" y="1849086"/>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Germany"/>
              <p:cNvSpPr>
                <a:spLocks/>
              </p:cNvSpPr>
              <p:nvPr/>
            </p:nvSpPr>
            <p:spPr bwMode="auto">
              <a:xfrm>
                <a:off x="5941285" y="1739832"/>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Hong Kong"/>
              <p:cNvSpPr>
                <a:spLocks noEditPoints="1"/>
              </p:cNvSpPr>
              <p:nvPr/>
            </p:nvSpPr>
            <p:spPr bwMode="auto">
              <a:xfrm>
                <a:off x="9301331" y="2603680"/>
                <a:ext cx="106299" cy="203008"/>
              </a:xfrm>
              <a:custGeom>
                <a:avLst/>
                <a:gdLst>
                  <a:gd name="T0" fmla="*/ 54 w 108"/>
                  <a:gd name="T1" fmla="*/ 0 h 206"/>
                  <a:gd name="T2" fmla="*/ 0 w 108"/>
                  <a:gd name="T3" fmla="*/ 54 h 206"/>
                  <a:gd name="T4" fmla="*/ 0 w 108"/>
                  <a:gd name="T5" fmla="*/ 58 h 206"/>
                  <a:gd name="T6" fmla="*/ 1 w 108"/>
                  <a:gd name="T7" fmla="*/ 67 h 206"/>
                  <a:gd name="T8" fmla="*/ 53 w 108"/>
                  <a:gd name="T9" fmla="*/ 206 h 206"/>
                  <a:gd name="T10" fmla="*/ 107 w 108"/>
                  <a:gd name="T11" fmla="*/ 67 h 206"/>
                  <a:gd name="T12" fmla="*/ 108 w 108"/>
                  <a:gd name="T13" fmla="*/ 56 h 206"/>
                  <a:gd name="T14" fmla="*/ 108 w 108"/>
                  <a:gd name="T15" fmla="*/ 54 h 206"/>
                  <a:gd name="T16" fmla="*/ 54 w 108"/>
                  <a:gd name="T17" fmla="*/ 0 h 206"/>
                  <a:gd name="T18" fmla="*/ 54 w 108"/>
                  <a:gd name="T19" fmla="*/ 65 h 206"/>
                  <a:gd name="T20" fmla="*/ 37 w 108"/>
                  <a:gd name="T21" fmla="*/ 48 h 206"/>
                  <a:gd name="T22" fmla="*/ 54 w 108"/>
                  <a:gd name="T23" fmla="*/ 30 h 206"/>
                  <a:gd name="T24" fmla="*/ 71 w 108"/>
                  <a:gd name="T25" fmla="*/ 48 h 206"/>
                  <a:gd name="T26" fmla="*/ 54 w 108"/>
                  <a:gd name="T27" fmla="*/ 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06">
                    <a:moveTo>
                      <a:pt x="54" y="0"/>
                    </a:moveTo>
                    <a:cubicBezTo>
                      <a:pt x="24" y="0"/>
                      <a:pt x="0" y="24"/>
                      <a:pt x="0" y="54"/>
                    </a:cubicBezTo>
                    <a:cubicBezTo>
                      <a:pt x="0" y="58"/>
                      <a:pt x="0" y="58"/>
                      <a:pt x="0" y="58"/>
                    </a:cubicBezTo>
                    <a:cubicBezTo>
                      <a:pt x="0" y="61"/>
                      <a:pt x="0" y="64"/>
                      <a:pt x="1" y="67"/>
                    </a:cubicBezTo>
                    <a:cubicBezTo>
                      <a:pt x="22" y="123"/>
                      <a:pt x="53" y="206"/>
                      <a:pt x="53" y="206"/>
                    </a:cubicBezTo>
                    <a:cubicBezTo>
                      <a:pt x="56" y="198"/>
                      <a:pt x="107" y="67"/>
                      <a:pt x="107" y="67"/>
                    </a:cubicBezTo>
                    <a:cubicBezTo>
                      <a:pt x="107" y="63"/>
                      <a:pt x="108" y="59"/>
                      <a:pt x="108" y="56"/>
                    </a:cubicBezTo>
                    <a:cubicBezTo>
                      <a:pt x="108" y="54"/>
                      <a:pt x="108" y="54"/>
                      <a:pt x="108" y="54"/>
                    </a:cubicBezTo>
                    <a:cubicBezTo>
                      <a:pt x="108" y="24"/>
                      <a:pt x="83" y="0"/>
                      <a:pt x="54" y="0"/>
                    </a:cubicBezTo>
                    <a:close/>
                    <a:moveTo>
                      <a:pt x="54" y="65"/>
                    </a:moveTo>
                    <a:cubicBezTo>
                      <a:pt x="45" y="65"/>
                      <a:pt x="37" y="57"/>
                      <a:pt x="37" y="48"/>
                    </a:cubicBezTo>
                    <a:cubicBezTo>
                      <a:pt x="37" y="38"/>
                      <a:pt x="45" y="30"/>
                      <a:pt x="54" y="30"/>
                    </a:cubicBezTo>
                    <a:cubicBezTo>
                      <a:pt x="63" y="30"/>
                      <a:pt x="71" y="38"/>
                      <a:pt x="71" y="48"/>
                    </a:cubicBezTo>
                    <a:cubicBezTo>
                      <a:pt x="71" y="57"/>
                      <a:pt x="63" y="65"/>
                      <a:pt x="54" y="65"/>
                    </a:cubicBez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India"/>
              <p:cNvSpPr>
                <a:spLocks/>
              </p:cNvSpPr>
              <p:nvPr/>
            </p:nvSpPr>
            <p:spPr bwMode="auto">
              <a:xfrm>
                <a:off x="7897527" y="2319485"/>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Italy"/>
              <p:cNvSpPr>
                <a:spLocks/>
              </p:cNvSpPr>
              <p:nvPr/>
            </p:nvSpPr>
            <p:spPr bwMode="auto">
              <a:xfrm>
                <a:off x="5974699" y="1970478"/>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Japan"/>
              <p:cNvSpPr>
                <a:spLocks/>
              </p:cNvSpPr>
              <p:nvPr/>
            </p:nvSpPr>
            <p:spPr bwMode="auto">
              <a:xfrm>
                <a:off x="9665433" y="2009931"/>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Mexico"/>
              <p:cNvSpPr>
                <a:spLocks/>
              </p:cNvSpPr>
              <p:nvPr/>
            </p:nvSpPr>
            <p:spPr bwMode="auto">
              <a:xfrm>
                <a:off x="2253588" y="2456053"/>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Norway"/>
              <p:cNvSpPr>
                <a:spLocks/>
              </p:cNvSpPr>
              <p:nvPr/>
            </p:nvSpPr>
            <p:spPr bwMode="auto">
              <a:xfrm>
                <a:off x="5898758" y="1348338"/>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Spain"/>
              <p:cNvSpPr>
                <a:spLocks/>
              </p:cNvSpPr>
              <p:nvPr/>
            </p:nvSpPr>
            <p:spPr bwMode="auto">
              <a:xfrm>
                <a:off x="5528166" y="2076697"/>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Sweden"/>
              <p:cNvSpPr>
                <a:spLocks/>
              </p:cNvSpPr>
              <p:nvPr/>
            </p:nvSpPr>
            <p:spPr bwMode="auto">
              <a:xfrm>
                <a:off x="6056716" y="1399931"/>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Switzerland"/>
              <p:cNvSpPr>
                <a:spLocks/>
              </p:cNvSpPr>
              <p:nvPr/>
            </p:nvSpPr>
            <p:spPr bwMode="auto">
              <a:xfrm>
                <a:off x="5947361" y="1949235"/>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United States"/>
              <p:cNvSpPr>
                <a:spLocks/>
              </p:cNvSpPr>
              <p:nvPr/>
            </p:nvSpPr>
            <p:spPr bwMode="auto">
              <a:xfrm>
                <a:off x="1488102" y="1354408"/>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United Kingdom"/>
              <p:cNvSpPr>
                <a:spLocks/>
              </p:cNvSpPr>
              <p:nvPr/>
            </p:nvSpPr>
            <p:spPr bwMode="auto">
              <a:xfrm>
                <a:off x="5588917" y="1636648"/>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80" name="Canada"/>
              <p:cNvGrpSpPr/>
              <p:nvPr/>
            </p:nvGrpSpPr>
            <p:grpSpPr>
              <a:xfrm>
                <a:off x="2238400" y="1172318"/>
                <a:ext cx="2354173" cy="959008"/>
                <a:chOff x="2238400" y="1172318"/>
                <a:chExt cx="2354173" cy="959008"/>
              </a:xfrm>
              <a:grpFill/>
            </p:grpSpPr>
            <p:grpSp>
              <p:nvGrpSpPr>
                <p:cNvPr id="281" name="Group 280"/>
                <p:cNvGrpSpPr/>
                <p:nvPr/>
              </p:nvGrpSpPr>
              <p:grpSpPr>
                <a:xfrm>
                  <a:off x="3043375" y="1172318"/>
                  <a:ext cx="1549198" cy="834579"/>
                  <a:chOff x="3043375" y="1172318"/>
                  <a:chExt cx="1549198" cy="834579"/>
                </a:xfrm>
                <a:grpFill/>
              </p:grpSpPr>
              <p:grpSp>
                <p:nvGrpSpPr>
                  <p:cNvPr id="283" name="Group 282"/>
                  <p:cNvGrpSpPr/>
                  <p:nvPr/>
                </p:nvGrpSpPr>
                <p:grpSpPr>
                  <a:xfrm>
                    <a:off x="3994157" y="1824807"/>
                    <a:ext cx="328066" cy="182090"/>
                    <a:chOff x="3994157" y="1824807"/>
                    <a:chExt cx="328066" cy="182090"/>
                  </a:xfrm>
                  <a:grpFill/>
                </p:grpSpPr>
                <p:sp>
                  <p:nvSpPr>
                    <p:cNvPr id="303" name="Freeform 106"/>
                    <p:cNvSpPr>
                      <a:spLocks/>
                    </p:cNvSpPr>
                    <p:nvPr/>
                  </p:nvSpPr>
                  <p:spPr bwMode="auto">
                    <a:xfrm>
                      <a:off x="3994157" y="1967444"/>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07"/>
                    <p:cNvSpPr>
                      <a:spLocks/>
                    </p:cNvSpPr>
                    <p:nvPr/>
                  </p:nvSpPr>
                  <p:spPr bwMode="auto">
                    <a:xfrm>
                      <a:off x="4067060" y="1973514"/>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08"/>
                    <p:cNvSpPr>
                      <a:spLocks/>
                    </p:cNvSpPr>
                    <p:nvPr/>
                  </p:nvSpPr>
                  <p:spPr bwMode="auto">
                    <a:xfrm>
                      <a:off x="4139964" y="1824807"/>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09"/>
                    <p:cNvSpPr>
                      <a:spLocks/>
                    </p:cNvSpPr>
                    <p:nvPr/>
                  </p:nvSpPr>
                  <p:spPr bwMode="auto">
                    <a:xfrm>
                      <a:off x="4282733" y="1934061"/>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84" name="Group 283"/>
                  <p:cNvGrpSpPr/>
                  <p:nvPr/>
                </p:nvGrpSpPr>
                <p:grpSpPr>
                  <a:xfrm>
                    <a:off x="3043375" y="1172318"/>
                    <a:ext cx="1549198" cy="373285"/>
                    <a:chOff x="3043375" y="1172318"/>
                    <a:chExt cx="1549198" cy="373285"/>
                  </a:xfrm>
                  <a:grpFill/>
                </p:grpSpPr>
                <p:sp>
                  <p:nvSpPr>
                    <p:cNvPr id="285" name="Freeform 104"/>
                    <p:cNvSpPr>
                      <a:spLocks/>
                    </p:cNvSpPr>
                    <p:nvPr/>
                  </p:nvSpPr>
                  <p:spPr bwMode="auto">
                    <a:xfrm>
                      <a:off x="3778483" y="1302816"/>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05"/>
                    <p:cNvSpPr>
                      <a:spLocks/>
                    </p:cNvSpPr>
                    <p:nvPr/>
                  </p:nvSpPr>
                  <p:spPr bwMode="auto">
                    <a:xfrm>
                      <a:off x="3134504" y="1308886"/>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10"/>
                    <p:cNvSpPr>
                      <a:spLocks/>
                    </p:cNvSpPr>
                    <p:nvPr/>
                  </p:nvSpPr>
                  <p:spPr bwMode="auto">
                    <a:xfrm>
                      <a:off x="3653940" y="1463662"/>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11"/>
                    <p:cNvSpPr>
                      <a:spLocks/>
                    </p:cNvSpPr>
                    <p:nvPr/>
                  </p:nvSpPr>
                  <p:spPr bwMode="auto">
                    <a:xfrm>
                      <a:off x="4036683" y="1296746"/>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12"/>
                    <p:cNvSpPr>
                      <a:spLocks/>
                    </p:cNvSpPr>
                    <p:nvPr/>
                  </p:nvSpPr>
                  <p:spPr bwMode="auto">
                    <a:xfrm>
                      <a:off x="3553699" y="1293711"/>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13"/>
                    <p:cNvSpPr>
                      <a:spLocks/>
                    </p:cNvSpPr>
                    <p:nvPr/>
                  </p:nvSpPr>
                  <p:spPr bwMode="auto">
                    <a:xfrm>
                      <a:off x="3702543" y="1296746"/>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14"/>
                    <p:cNvSpPr>
                      <a:spLocks/>
                    </p:cNvSpPr>
                    <p:nvPr/>
                  </p:nvSpPr>
                  <p:spPr bwMode="auto">
                    <a:xfrm>
                      <a:off x="3790635" y="1254259"/>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5"/>
                    <p:cNvSpPr>
                      <a:spLocks/>
                    </p:cNvSpPr>
                    <p:nvPr/>
                  </p:nvSpPr>
                  <p:spPr bwMode="auto">
                    <a:xfrm>
                      <a:off x="3043375" y="1296746"/>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16"/>
                    <p:cNvSpPr>
                      <a:spLocks/>
                    </p:cNvSpPr>
                    <p:nvPr/>
                  </p:nvSpPr>
                  <p:spPr bwMode="auto">
                    <a:xfrm>
                      <a:off x="3246897" y="1242119"/>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17"/>
                    <p:cNvSpPr>
                      <a:spLocks/>
                    </p:cNvSpPr>
                    <p:nvPr/>
                  </p:nvSpPr>
                  <p:spPr bwMode="auto">
                    <a:xfrm>
                      <a:off x="3325875" y="1254259"/>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18"/>
                    <p:cNvSpPr>
                      <a:spLocks/>
                    </p:cNvSpPr>
                    <p:nvPr/>
                  </p:nvSpPr>
                  <p:spPr bwMode="auto">
                    <a:xfrm>
                      <a:off x="3909102" y="1172318"/>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19"/>
                    <p:cNvSpPr>
                      <a:spLocks/>
                    </p:cNvSpPr>
                    <p:nvPr/>
                  </p:nvSpPr>
                  <p:spPr bwMode="auto">
                    <a:xfrm>
                      <a:off x="3742032" y="1272468"/>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20"/>
                    <p:cNvSpPr>
                      <a:spLocks/>
                    </p:cNvSpPr>
                    <p:nvPr/>
                  </p:nvSpPr>
                  <p:spPr bwMode="auto">
                    <a:xfrm>
                      <a:off x="3602301" y="1236050"/>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21"/>
                    <p:cNvSpPr>
                      <a:spLocks/>
                    </p:cNvSpPr>
                    <p:nvPr/>
                  </p:nvSpPr>
                  <p:spPr bwMode="auto">
                    <a:xfrm>
                      <a:off x="3778483" y="1220875"/>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22"/>
                    <p:cNvSpPr>
                      <a:spLocks/>
                    </p:cNvSpPr>
                    <p:nvPr/>
                  </p:nvSpPr>
                  <p:spPr bwMode="auto">
                    <a:xfrm>
                      <a:off x="3483833" y="1229980"/>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23"/>
                    <p:cNvSpPr>
                      <a:spLocks/>
                    </p:cNvSpPr>
                    <p:nvPr/>
                  </p:nvSpPr>
                  <p:spPr bwMode="auto">
                    <a:xfrm>
                      <a:off x="3738995" y="1208736"/>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24"/>
                    <p:cNvSpPr>
                      <a:spLocks/>
                    </p:cNvSpPr>
                    <p:nvPr/>
                  </p:nvSpPr>
                  <p:spPr bwMode="auto">
                    <a:xfrm>
                      <a:off x="3881764" y="1187492"/>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27"/>
                    <p:cNvSpPr>
                      <a:spLocks/>
                    </p:cNvSpPr>
                    <p:nvPr/>
                  </p:nvSpPr>
                  <p:spPr bwMode="auto">
                    <a:xfrm>
                      <a:off x="4537895" y="1375652"/>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82" name="Canada"/>
                <p:cNvSpPr>
                  <a:spLocks/>
                </p:cNvSpPr>
                <p:nvPr/>
              </p:nvSpPr>
              <p:spPr bwMode="auto">
                <a:xfrm>
                  <a:off x="2238400" y="132709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52" name="1"/>
            <p:cNvSpPr/>
            <p:nvPr/>
          </p:nvSpPr>
          <p:spPr>
            <a:xfrm>
              <a:off x="4429314" y="5909878"/>
              <a:ext cx="1552303" cy="687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Available today</a:t>
              </a:r>
              <a:endParaRPr lang="fr-FR" sz="1400" dirty="0">
                <a:solidFill>
                  <a:schemeClr val="tx1"/>
                </a:solidFill>
              </a:endParaRPr>
            </a:p>
          </p:txBody>
        </p:sp>
      </p:grpSp>
      <p:sp>
        <p:nvSpPr>
          <p:cNvPr id="343" name="Lesotho"/>
          <p:cNvSpPr>
            <a:spLocks/>
          </p:cNvSpPr>
          <p:nvPr/>
        </p:nvSpPr>
        <p:spPr bwMode="auto">
          <a:xfrm>
            <a:off x="6611752" y="4749184"/>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TextBox 307"/>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63922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 name="Title 4"/>
          <p:cNvSpPr>
            <a:spLocks noGrp="1"/>
          </p:cNvSpPr>
          <p:nvPr>
            <p:ph type="title"/>
          </p:nvPr>
        </p:nvSpPr>
        <p:spPr>
          <a:xfrm>
            <a:off x="519112" y="228600"/>
            <a:ext cx="11149013" cy="609398"/>
          </a:xfrm>
        </p:spPr>
        <p:txBody>
          <a:bodyPr/>
          <a:lstStyle/>
          <a:p>
            <a:r>
              <a:rPr lang="en-US" b="1" dirty="0" smtClean="0"/>
              <a:t>PubCenter: </a:t>
            </a:r>
            <a:r>
              <a:rPr lang="en-US" dirty="0" smtClean="0"/>
              <a:t>More money, simpler, informed</a:t>
            </a:r>
            <a:endParaRPr lang="en-US" sz="2000" dirty="0"/>
          </a:p>
        </p:txBody>
      </p:sp>
      <p:sp>
        <p:nvSpPr>
          <p:cNvPr id="326" name="Rectangle 325"/>
          <p:cNvSpPr/>
          <p:nvPr/>
        </p:nvSpPr>
        <p:spPr bwMode="auto">
          <a:xfrm>
            <a:off x="1366902" y="2845944"/>
            <a:ext cx="9672473" cy="1307592"/>
          </a:xfrm>
          <a:prstGeom prst="rect">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altLang="zh-CN" sz="1800" dirty="0">
              <a:gradFill>
                <a:gsLst>
                  <a:gs pos="0">
                    <a:srgbClr val="FFFFFF"/>
                  </a:gs>
                  <a:gs pos="100000">
                    <a:srgbClr val="FFFFFF"/>
                  </a:gs>
                </a:gsLst>
                <a:lin ang="5400000" scaled="0"/>
              </a:gradFill>
              <a:latin typeface="Segoe Light" pitchFamily="34" charset="0"/>
            </a:endParaRPr>
          </a:p>
        </p:txBody>
      </p:sp>
      <p:sp>
        <p:nvSpPr>
          <p:cNvPr id="327" name="Rectangle 326"/>
          <p:cNvSpPr/>
          <p:nvPr/>
        </p:nvSpPr>
        <p:spPr bwMode="auto">
          <a:xfrm>
            <a:off x="1366902" y="1345794"/>
            <a:ext cx="9672473" cy="1309121"/>
          </a:xfrm>
          <a:prstGeom prst="rect">
            <a:avLst/>
          </a:prstGeom>
          <a:solidFill>
            <a:srgbClr val="0070C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altLang="zh-CN" sz="1800" dirty="0">
              <a:gradFill>
                <a:gsLst>
                  <a:gs pos="0">
                    <a:srgbClr val="FFFFFF"/>
                  </a:gs>
                  <a:gs pos="100000">
                    <a:srgbClr val="FFFFFF"/>
                  </a:gs>
                </a:gsLst>
                <a:lin ang="5400000" scaled="0"/>
              </a:gradFill>
              <a:latin typeface="Segoe Light" pitchFamily="34" charset="0"/>
            </a:endParaRPr>
          </a:p>
        </p:txBody>
      </p:sp>
      <p:sp>
        <p:nvSpPr>
          <p:cNvPr id="331" name="Rectangle 330"/>
          <p:cNvSpPr/>
          <p:nvPr/>
        </p:nvSpPr>
        <p:spPr bwMode="auto">
          <a:xfrm>
            <a:off x="1366902" y="4311612"/>
            <a:ext cx="9672473" cy="1307592"/>
          </a:xfrm>
          <a:prstGeom prst="rect">
            <a:avLst/>
          </a:pr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altLang="zh-CN" sz="1800" dirty="0">
              <a:gradFill>
                <a:gsLst>
                  <a:gs pos="0">
                    <a:srgbClr val="FFFFFF"/>
                  </a:gs>
                  <a:gs pos="100000">
                    <a:srgbClr val="FFFFFF"/>
                  </a:gs>
                </a:gsLst>
                <a:lin ang="5400000" scaled="0"/>
              </a:gradFill>
              <a:latin typeface="Segoe Light" pitchFamily="34" charset="0"/>
            </a:endParaRPr>
          </a:p>
        </p:txBody>
      </p:sp>
      <p:sp>
        <p:nvSpPr>
          <p:cNvPr id="332" name="Rectangle 331"/>
          <p:cNvSpPr/>
          <p:nvPr/>
        </p:nvSpPr>
        <p:spPr>
          <a:xfrm>
            <a:off x="2058125" y="4478351"/>
            <a:ext cx="1681362" cy="672494"/>
          </a:xfrm>
          <a:prstGeom prst="rect">
            <a:avLst/>
          </a:prstGeom>
        </p:spPr>
        <p:txBody>
          <a:bodyPr wrap="square" lIns="68580" tIns="34291" rIns="68580" bIns="34291">
            <a:spAutoFit/>
          </a:bodyPr>
          <a:lstStyle/>
          <a:p>
            <a:pPr defTabSz="685875">
              <a:lnSpc>
                <a:spcPct val="70000"/>
              </a:lnSpc>
            </a:pPr>
            <a:r>
              <a:rPr lang="en-US" sz="2800" spc="-150" dirty="0" smtClean="0">
                <a:ln w="3175">
                  <a:noFill/>
                </a:ln>
                <a:cs typeface="Segoe UI" pitchFamily="34" charset="0"/>
              </a:rPr>
              <a:t>See What’s Working</a:t>
            </a:r>
          </a:p>
        </p:txBody>
      </p:sp>
      <p:sp>
        <p:nvSpPr>
          <p:cNvPr id="333" name="TextBox 332"/>
          <p:cNvSpPr txBox="1"/>
          <p:nvPr/>
        </p:nvSpPr>
        <p:spPr>
          <a:xfrm>
            <a:off x="1477295" y="1496096"/>
            <a:ext cx="363628" cy="1008517"/>
          </a:xfrm>
          <a:prstGeom prst="rect">
            <a:avLst/>
          </a:prstGeom>
          <a:noFill/>
        </p:spPr>
        <p:txBody>
          <a:bodyPr wrap="square" lIns="0" tIns="0" rIns="0" bIns="0" rtlCol="0">
            <a:spAutoFit/>
          </a:bodyPr>
          <a:lstStyle/>
          <a:p>
            <a:pPr defTabSz="685875">
              <a:lnSpc>
                <a:spcPct val="90000"/>
              </a:lnSpc>
            </a:pPr>
            <a:r>
              <a:rPr lang="en-US" sz="7300" b="1" dirty="0">
                <a:latin typeface="Segoe Light" pitchFamily="34" charset="0"/>
                <a:ea typeface="Segoe UI" pitchFamily="34" charset="0"/>
                <a:cs typeface="Segoe UI" pitchFamily="34" charset="0"/>
              </a:rPr>
              <a:t>1</a:t>
            </a:r>
            <a:endParaRPr lang="en-US" sz="8700" b="1" dirty="0">
              <a:latin typeface="Segoe Light" pitchFamily="34" charset="0"/>
              <a:ea typeface="Segoe UI" pitchFamily="34" charset="0"/>
              <a:cs typeface="Segoe UI" pitchFamily="34" charset="0"/>
            </a:endParaRPr>
          </a:p>
        </p:txBody>
      </p:sp>
      <p:sp>
        <p:nvSpPr>
          <p:cNvPr id="334" name="TextBox 333"/>
          <p:cNvSpPr txBox="1"/>
          <p:nvPr/>
        </p:nvSpPr>
        <p:spPr>
          <a:xfrm>
            <a:off x="1477295" y="2995482"/>
            <a:ext cx="363628" cy="1008517"/>
          </a:xfrm>
          <a:prstGeom prst="rect">
            <a:avLst/>
          </a:prstGeom>
          <a:noFill/>
        </p:spPr>
        <p:txBody>
          <a:bodyPr wrap="square" lIns="0" tIns="0" rIns="0" bIns="0" rtlCol="0">
            <a:spAutoFit/>
          </a:bodyPr>
          <a:lstStyle/>
          <a:p>
            <a:pPr defTabSz="685875">
              <a:lnSpc>
                <a:spcPct val="90000"/>
              </a:lnSpc>
            </a:pPr>
            <a:r>
              <a:rPr lang="en-US" sz="7300" b="1" dirty="0">
                <a:latin typeface="Segoe Light" pitchFamily="34" charset="0"/>
                <a:ea typeface="Segoe UI" pitchFamily="34" charset="0"/>
                <a:cs typeface="Segoe UI" pitchFamily="34" charset="0"/>
              </a:rPr>
              <a:t>2</a:t>
            </a:r>
          </a:p>
        </p:txBody>
      </p:sp>
      <p:sp>
        <p:nvSpPr>
          <p:cNvPr id="335" name="TextBox 334"/>
          <p:cNvSpPr txBox="1"/>
          <p:nvPr/>
        </p:nvSpPr>
        <p:spPr>
          <a:xfrm>
            <a:off x="1477295" y="4461150"/>
            <a:ext cx="363628" cy="1008517"/>
          </a:xfrm>
          <a:prstGeom prst="rect">
            <a:avLst/>
          </a:prstGeom>
          <a:noFill/>
        </p:spPr>
        <p:txBody>
          <a:bodyPr wrap="square" lIns="0" tIns="0" rIns="0" bIns="0" rtlCol="0">
            <a:spAutoFit/>
          </a:bodyPr>
          <a:lstStyle/>
          <a:p>
            <a:pPr defTabSz="685875">
              <a:lnSpc>
                <a:spcPct val="90000"/>
              </a:lnSpc>
            </a:pPr>
            <a:r>
              <a:rPr lang="en-US" sz="7300" b="1" dirty="0">
                <a:latin typeface="Segoe Light" pitchFamily="34" charset="0"/>
                <a:ea typeface="Segoe UI" pitchFamily="34" charset="0"/>
                <a:cs typeface="Segoe UI" pitchFamily="34" charset="0"/>
              </a:rPr>
              <a:t>3</a:t>
            </a:r>
          </a:p>
        </p:txBody>
      </p:sp>
      <p:sp>
        <p:nvSpPr>
          <p:cNvPr id="336" name="TextBox 335"/>
          <p:cNvSpPr txBox="1"/>
          <p:nvPr/>
        </p:nvSpPr>
        <p:spPr>
          <a:xfrm>
            <a:off x="4060765" y="1503454"/>
            <a:ext cx="6762311" cy="369332"/>
          </a:xfrm>
          <a:prstGeom prst="rect">
            <a:avLst/>
          </a:prstGeom>
          <a:noFill/>
        </p:spPr>
        <p:txBody>
          <a:bodyPr wrap="square" lIns="0" tIns="0" rIns="0" bIns="0" rtlCol="0">
            <a:spAutoFit/>
          </a:bodyPr>
          <a:lstStyle/>
          <a:p>
            <a:pPr defTabSz="685799">
              <a:defRPr/>
            </a:pPr>
            <a:r>
              <a:rPr lang="en-US" sz="2400" spc="-113" dirty="0" smtClean="0">
                <a:cs typeface="Segoe UI Semilight" pitchFamily="34" charset="0"/>
              </a:rPr>
              <a:t>Real time bidding from multiple advertisers </a:t>
            </a:r>
          </a:p>
        </p:txBody>
      </p:sp>
      <p:sp>
        <p:nvSpPr>
          <p:cNvPr id="337" name="TextBox 336"/>
          <p:cNvSpPr txBox="1"/>
          <p:nvPr/>
        </p:nvSpPr>
        <p:spPr>
          <a:xfrm>
            <a:off x="4060765" y="2985416"/>
            <a:ext cx="6762311" cy="738664"/>
          </a:xfrm>
          <a:prstGeom prst="rect">
            <a:avLst/>
          </a:prstGeom>
          <a:noFill/>
        </p:spPr>
        <p:txBody>
          <a:bodyPr wrap="square" lIns="0" tIns="0" rIns="0" bIns="0" rtlCol="0">
            <a:spAutoFit/>
          </a:bodyPr>
          <a:lstStyle/>
          <a:p>
            <a:pPr defTabSz="685799">
              <a:defRPr/>
            </a:pPr>
            <a:r>
              <a:rPr lang="en-US" sz="2400" spc="-113" dirty="0" smtClean="0">
                <a:cs typeface="Segoe UI Semilight" pitchFamily="34" charset="0"/>
              </a:rPr>
              <a:t>Built-in simple</a:t>
            </a:r>
            <a:r>
              <a:rPr lang="en-US" sz="2400" spc="-113" dirty="0">
                <a:cs typeface="Segoe UI Semilight" pitchFamily="34" charset="0"/>
              </a:rPr>
              <a:t>, drag-and-drop ad controls </a:t>
            </a:r>
            <a:r>
              <a:rPr lang="en-US" sz="2400" spc="-113" dirty="0" smtClean="0">
                <a:cs typeface="Segoe UI Semilight" pitchFamily="34" charset="0"/>
              </a:rPr>
              <a:t> </a:t>
            </a:r>
          </a:p>
          <a:p>
            <a:pPr defTabSz="685799">
              <a:defRPr/>
            </a:pPr>
            <a:r>
              <a:rPr lang="en-US" sz="2400" spc="-113" dirty="0" smtClean="0">
                <a:cs typeface="Segoe UI Semilight" pitchFamily="34" charset="0"/>
              </a:rPr>
              <a:t>Self-serve </a:t>
            </a:r>
            <a:r>
              <a:rPr lang="en-US" sz="2400" spc="-113" dirty="0">
                <a:cs typeface="Segoe UI Semilight" pitchFamily="34" charset="0"/>
              </a:rPr>
              <a:t>sign-up, reporting and automated payouts </a:t>
            </a:r>
            <a:endParaRPr lang="en-US" sz="2400" spc="-113" dirty="0" smtClean="0">
              <a:cs typeface="Segoe UI Semilight" pitchFamily="34" charset="0"/>
            </a:endParaRPr>
          </a:p>
        </p:txBody>
      </p:sp>
      <p:sp>
        <p:nvSpPr>
          <p:cNvPr id="338" name="TextBox 337"/>
          <p:cNvSpPr txBox="1"/>
          <p:nvPr/>
        </p:nvSpPr>
        <p:spPr>
          <a:xfrm>
            <a:off x="4060766" y="4442336"/>
            <a:ext cx="6679990" cy="738664"/>
          </a:xfrm>
          <a:prstGeom prst="rect">
            <a:avLst/>
          </a:prstGeom>
          <a:noFill/>
        </p:spPr>
        <p:txBody>
          <a:bodyPr wrap="square" lIns="0" tIns="0" rIns="0" bIns="0" rtlCol="0">
            <a:spAutoFit/>
          </a:bodyPr>
          <a:lstStyle/>
          <a:p>
            <a:r>
              <a:rPr lang="en-US" sz="2400" spc="-113" dirty="0">
                <a:cs typeface="Segoe UI Semilight" pitchFamily="34" charset="0"/>
              </a:rPr>
              <a:t>C</a:t>
            </a:r>
            <a:r>
              <a:rPr lang="en-US" sz="2400" spc="-113" dirty="0" smtClean="0">
                <a:cs typeface="Segoe UI Semilight" pitchFamily="34" charset="0"/>
              </a:rPr>
              <a:t>onvenient </a:t>
            </a:r>
            <a:r>
              <a:rPr lang="en-US" sz="2400" spc="-113" dirty="0">
                <a:cs typeface="Segoe UI Semilight" pitchFamily="34" charset="0"/>
              </a:rPr>
              <a:t>real time reporting on ad volume and </a:t>
            </a:r>
            <a:r>
              <a:rPr lang="en-US" sz="2400" spc="-113" dirty="0" smtClean="0">
                <a:cs typeface="Segoe UI Semilight" pitchFamily="34" charset="0"/>
              </a:rPr>
              <a:t>revenue</a:t>
            </a:r>
            <a:endParaRPr lang="en-US" sz="2400" spc="-113" dirty="0">
              <a:cs typeface="Segoe UI Semilight" pitchFamily="34" charset="0"/>
            </a:endParaRPr>
          </a:p>
        </p:txBody>
      </p:sp>
      <p:sp>
        <p:nvSpPr>
          <p:cNvPr id="339" name="Rectangle 338"/>
          <p:cNvSpPr/>
          <p:nvPr/>
        </p:nvSpPr>
        <p:spPr>
          <a:xfrm>
            <a:off x="2058125" y="1505891"/>
            <a:ext cx="1282670" cy="980014"/>
          </a:xfrm>
          <a:prstGeom prst="rect">
            <a:avLst/>
          </a:prstGeom>
        </p:spPr>
        <p:txBody>
          <a:bodyPr wrap="square" lIns="68580" tIns="34291" rIns="68580" bIns="34291">
            <a:spAutoFit/>
          </a:bodyPr>
          <a:lstStyle/>
          <a:p>
            <a:pPr marL="0" lvl="1" defTabSz="685875">
              <a:lnSpc>
                <a:spcPct val="70000"/>
              </a:lnSpc>
              <a:spcBef>
                <a:spcPts val="450"/>
              </a:spcBef>
              <a:spcAft>
                <a:spcPts val="450"/>
              </a:spcAft>
            </a:pPr>
            <a:r>
              <a:rPr lang="en-US" sz="2800" spc="-113" dirty="0" smtClean="0">
                <a:latin typeface="Segoe UI" pitchFamily="34" charset="0"/>
                <a:cs typeface="Segoe UI" pitchFamily="34" charset="0"/>
              </a:rPr>
              <a:t>Make More  Money</a:t>
            </a:r>
          </a:p>
        </p:txBody>
      </p:sp>
      <p:sp>
        <p:nvSpPr>
          <p:cNvPr id="340" name="Rectangle 339"/>
          <p:cNvSpPr/>
          <p:nvPr/>
        </p:nvSpPr>
        <p:spPr>
          <a:xfrm>
            <a:off x="2058125" y="3156087"/>
            <a:ext cx="1461819" cy="678393"/>
          </a:xfrm>
          <a:prstGeom prst="rect">
            <a:avLst/>
          </a:prstGeom>
        </p:spPr>
        <p:txBody>
          <a:bodyPr wrap="square" lIns="68580" tIns="34291" rIns="68580" bIns="34291">
            <a:spAutoFit/>
          </a:bodyPr>
          <a:lstStyle/>
          <a:p>
            <a:pPr defTabSz="685875">
              <a:lnSpc>
                <a:spcPct val="70000"/>
              </a:lnSpc>
              <a:spcBef>
                <a:spcPts val="450"/>
              </a:spcBef>
              <a:spcAft>
                <a:spcPts val="450"/>
              </a:spcAft>
            </a:pPr>
            <a:r>
              <a:rPr lang="en-US" sz="2800" spc="-113" dirty="0" smtClean="0">
                <a:latin typeface="Segoe UI" pitchFamily="34" charset="0"/>
                <a:cs typeface="Segoe UI" pitchFamily="34" charset="0"/>
              </a:rPr>
              <a:t>Quick           &amp; Easy</a:t>
            </a:r>
          </a:p>
        </p:txBody>
      </p:sp>
      <p:sp>
        <p:nvSpPr>
          <p:cNvPr id="341" name="Red Block"/>
          <p:cNvSpPr/>
          <p:nvPr/>
        </p:nvSpPr>
        <p:spPr>
          <a:xfrm>
            <a:off x="1366902" y="5776530"/>
            <a:ext cx="9658847" cy="419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r>
              <a:rPr lang="en-US" sz="2400" dirty="0" smtClean="0">
                <a:solidFill>
                  <a:schemeClr val="tx1"/>
                </a:solidFill>
              </a:rPr>
              <a:t>  Windows </a:t>
            </a:r>
            <a:r>
              <a:rPr lang="en-US" sz="2400" dirty="0">
                <a:solidFill>
                  <a:schemeClr val="tx1"/>
                </a:solidFill>
              </a:rPr>
              <a:t>Phone </a:t>
            </a:r>
            <a:r>
              <a:rPr lang="en-US" sz="2400" dirty="0" smtClean="0">
                <a:solidFill>
                  <a:schemeClr val="tx1"/>
                </a:solidFill>
              </a:rPr>
              <a:t>also open to</a:t>
            </a:r>
            <a:r>
              <a:rPr lang="en-US" sz="2400" dirty="0">
                <a:solidFill>
                  <a:schemeClr val="tx1"/>
                </a:solidFill>
              </a:rPr>
              <a:t> </a:t>
            </a:r>
            <a:r>
              <a:rPr lang="en-US" sz="2400" dirty="0" smtClean="0">
                <a:solidFill>
                  <a:schemeClr val="tx1"/>
                </a:solidFill>
              </a:rPr>
              <a:t>3rd </a:t>
            </a:r>
            <a:r>
              <a:rPr lang="en-US" sz="2400" dirty="0">
                <a:solidFill>
                  <a:schemeClr val="tx1"/>
                </a:solidFill>
              </a:rPr>
              <a:t>party Ad platforms</a:t>
            </a:r>
          </a:p>
        </p:txBody>
      </p:sp>
      <p:sp>
        <p:nvSpPr>
          <p:cNvPr id="20" name="TextBox 19"/>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3804211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750" fill="hold"/>
                                        <p:tgtEl>
                                          <p:spTgt spid="327"/>
                                        </p:tgtEl>
                                        <p:attrNameLst>
                                          <p:attrName>ppt_x</p:attrName>
                                        </p:attrNameLst>
                                      </p:cBhvr>
                                      <p:tavLst>
                                        <p:tav tm="0">
                                          <p:val>
                                            <p:strVal val="1+#ppt_w/2"/>
                                          </p:val>
                                        </p:tav>
                                        <p:tav tm="100000">
                                          <p:val>
                                            <p:strVal val="#ppt_x"/>
                                          </p:val>
                                        </p:tav>
                                      </p:tavLst>
                                    </p:anim>
                                    <p:anim calcmode="lin" valueType="num">
                                      <p:cBhvr additive="base">
                                        <p:cTn id="8" dur="750" fill="hold"/>
                                        <p:tgtEl>
                                          <p:spTgt spid="32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33"/>
                                        </p:tgtEl>
                                        <p:attrNameLst>
                                          <p:attrName>style.visibility</p:attrName>
                                        </p:attrNameLst>
                                      </p:cBhvr>
                                      <p:to>
                                        <p:strVal val="visible"/>
                                      </p:to>
                                    </p:set>
                                    <p:anim calcmode="lin" valueType="num">
                                      <p:cBhvr additive="base">
                                        <p:cTn id="11" dur="750" fill="hold"/>
                                        <p:tgtEl>
                                          <p:spTgt spid="333"/>
                                        </p:tgtEl>
                                        <p:attrNameLst>
                                          <p:attrName>ppt_x</p:attrName>
                                        </p:attrNameLst>
                                      </p:cBhvr>
                                      <p:tavLst>
                                        <p:tav tm="0">
                                          <p:val>
                                            <p:strVal val="1+#ppt_w/2"/>
                                          </p:val>
                                        </p:tav>
                                        <p:tav tm="100000">
                                          <p:val>
                                            <p:strVal val="#ppt_x"/>
                                          </p:val>
                                        </p:tav>
                                      </p:tavLst>
                                    </p:anim>
                                    <p:anim calcmode="lin" valueType="num">
                                      <p:cBhvr additive="base">
                                        <p:cTn id="12" dur="750" fill="hold"/>
                                        <p:tgtEl>
                                          <p:spTgt spid="3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326"/>
                                        </p:tgtEl>
                                        <p:attrNameLst>
                                          <p:attrName>style.visibility</p:attrName>
                                        </p:attrNameLst>
                                      </p:cBhvr>
                                      <p:to>
                                        <p:strVal val="visible"/>
                                      </p:to>
                                    </p:set>
                                    <p:anim calcmode="lin" valueType="num">
                                      <p:cBhvr additive="base">
                                        <p:cTn id="15" dur="750" fill="hold"/>
                                        <p:tgtEl>
                                          <p:spTgt spid="326"/>
                                        </p:tgtEl>
                                        <p:attrNameLst>
                                          <p:attrName>ppt_x</p:attrName>
                                        </p:attrNameLst>
                                      </p:cBhvr>
                                      <p:tavLst>
                                        <p:tav tm="0">
                                          <p:val>
                                            <p:strVal val="1+#ppt_w/2"/>
                                          </p:val>
                                        </p:tav>
                                        <p:tav tm="100000">
                                          <p:val>
                                            <p:strVal val="#ppt_x"/>
                                          </p:val>
                                        </p:tav>
                                      </p:tavLst>
                                    </p:anim>
                                    <p:anim calcmode="lin" valueType="num">
                                      <p:cBhvr additive="base">
                                        <p:cTn id="16" dur="750" fill="hold"/>
                                        <p:tgtEl>
                                          <p:spTgt spid="32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39"/>
                                        </p:tgtEl>
                                        <p:attrNameLst>
                                          <p:attrName>style.visibility</p:attrName>
                                        </p:attrNameLst>
                                      </p:cBhvr>
                                      <p:to>
                                        <p:strVal val="visible"/>
                                      </p:to>
                                    </p:set>
                                    <p:anim calcmode="lin" valueType="num">
                                      <p:cBhvr additive="base">
                                        <p:cTn id="19" dur="750" fill="hold"/>
                                        <p:tgtEl>
                                          <p:spTgt spid="339"/>
                                        </p:tgtEl>
                                        <p:attrNameLst>
                                          <p:attrName>ppt_x</p:attrName>
                                        </p:attrNameLst>
                                      </p:cBhvr>
                                      <p:tavLst>
                                        <p:tav tm="0">
                                          <p:val>
                                            <p:strVal val="1+#ppt_w/2"/>
                                          </p:val>
                                        </p:tav>
                                        <p:tav tm="100000">
                                          <p:val>
                                            <p:strVal val="#ppt_x"/>
                                          </p:val>
                                        </p:tav>
                                      </p:tavLst>
                                    </p:anim>
                                    <p:anim calcmode="lin" valueType="num">
                                      <p:cBhvr additive="base">
                                        <p:cTn id="20" dur="750" fill="hold"/>
                                        <p:tgtEl>
                                          <p:spTgt spid="33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34"/>
                                        </p:tgtEl>
                                        <p:attrNameLst>
                                          <p:attrName>style.visibility</p:attrName>
                                        </p:attrNameLst>
                                      </p:cBhvr>
                                      <p:to>
                                        <p:strVal val="visible"/>
                                      </p:to>
                                    </p:set>
                                    <p:anim calcmode="lin" valueType="num">
                                      <p:cBhvr additive="base">
                                        <p:cTn id="23" dur="750" fill="hold"/>
                                        <p:tgtEl>
                                          <p:spTgt spid="334"/>
                                        </p:tgtEl>
                                        <p:attrNameLst>
                                          <p:attrName>ppt_x</p:attrName>
                                        </p:attrNameLst>
                                      </p:cBhvr>
                                      <p:tavLst>
                                        <p:tav tm="0">
                                          <p:val>
                                            <p:strVal val="1+#ppt_w/2"/>
                                          </p:val>
                                        </p:tav>
                                        <p:tav tm="100000">
                                          <p:val>
                                            <p:strVal val="#ppt_x"/>
                                          </p:val>
                                        </p:tav>
                                      </p:tavLst>
                                    </p:anim>
                                    <p:anim calcmode="lin" valueType="num">
                                      <p:cBhvr additive="base">
                                        <p:cTn id="24" dur="750" fill="hold"/>
                                        <p:tgtEl>
                                          <p:spTgt spid="33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750"/>
                                  </p:stCondLst>
                                  <p:childTnLst>
                                    <p:set>
                                      <p:cBhvr>
                                        <p:cTn id="26" dur="1" fill="hold">
                                          <p:stCondLst>
                                            <p:cond delay="0"/>
                                          </p:stCondLst>
                                        </p:cTn>
                                        <p:tgtEl>
                                          <p:spTgt spid="336"/>
                                        </p:tgtEl>
                                        <p:attrNameLst>
                                          <p:attrName>style.visibility</p:attrName>
                                        </p:attrNameLst>
                                      </p:cBhvr>
                                      <p:to>
                                        <p:strVal val="visible"/>
                                      </p:to>
                                    </p:set>
                                    <p:anim calcmode="lin" valueType="num">
                                      <p:cBhvr additive="base">
                                        <p:cTn id="27" dur="750" fill="hold"/>
                                        <p:tgtEl>
                                          <p:spTgt spid="336"/>
                                        </p:tgtEl>
                                        <p:attrNameLst>
                                          <p:attrName>ppt_x</p:attrName>
                                        </p:attrNameLst>
                                      </p:cBhvr>
                                      <p:tavLst>
                                        <p:tav tm="0">
                                          <p:val>
                                            <p:strVal val="1+#ppt_w/2"/>
                                          </p:val>
                                        </p:tav>
                                        <p:tav tm="100000">
                                          <p:val>
                                            <p:strVal val="#ppt_x"/>
                                          </p:val>
                                        </p:tav>
                                      </p:tavLst>
                                    </p:anim>
                                    <p:anim calcmode="lin" valueType="num">
                                      <p:cBhvr additive="base">
                                        <p:cTn id="28" dur="750" fill="hold"/>
                                        <p:tgtEl>
                                          <p:spTgt spid="336"/>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750"/>
                                  </p:stCondLst>
                                  <p:childTnLst>
                                    <p:set>
                                      <p:cBhvr>
                                        <p:cTn id="30" dur="1" fill="hold">
                                          <p:stCondLst>
                                            <p:cond delay="0"/>
                                          </p:stCondLst>
                                        </p:cTn>
                                        <p:tgtEl>
                                          <p:spTgt spid="331"/>
                                        </p:tgtEl>
                                        <p:attrNameLst>
                                          <p:attrName>style.visibility</p:attrName>
                                        </p:attrNameLst>
                                      </p:cBhvr>
                                      <p:to>
                                        <p:strVal val="visible"/>
                                      </p:to>
                                    </p:set>
                                    <p:anim calcmode="lin" valueType="num">
                                      <p:cBhvr additive="base">
                                        <p:cTn id="31" dur="750" fill="hold"/>
                                        <p:tgtEl>
                                          <p:spTgt spid="331"/>
                                        </p:tgtEl>
                                        <p:attrNameLst>
                                          <p:attrName>ppt_x</p:attrName>
                                        </p:attrNameLst>
                                      </p:cBhvr>
                                      <p:tavLst>
                                        <p:tav tm="0">
                                          <p:val>
                                            <p:strVal val="1+#ppt_w/2"/>
                                          </p:val>
                                        </p:tav>
                                        <p:tav tm="100000">
                                          <p:val>
                                            <p:strVal val="#ppt_x"/>
                                          </p:val>
                                        </p:tav>
                                      </p:tavLst>
                                    </p:anim>
                                    <p:anim calcmode="lin" valueType="num">
                                      <p:cBhvr additive="base">
                                        <p:cTn id="32" dur="750" fill="hold"/>
                                        <p:tgtEl>
                                          <p:spTgt spid="33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750"/>
                                  </p:stCondLst>
                                  <p:childTnLst>
                                    <p:set>
                                      <p:cBhvr>
                                        <p:cTn id="34" dur="1" fill="hold">
                                          <p:stCondLst>
                                            <p:cond delay="0"/>
                                          </p:stCondLst>
                                        </p:cTn>
                                        <p:tgtEl>
                                          <p:spTgt spid="340"/>
                                        </p:tgtEl>
                                        <p:attrNameLst>
                                          <p:attrName>style.visibility</p:attrName>
                                        </p:attrNameLst>
                                      </p:cBhvr>
                                      <p:to>
                                        <p:strVal val="visible"/>
                                      </p:to>
                                    </p:set>
                                    <p:anim calcmode="lin" valueType="num">
                                      <p:cBhvr additive="base">
                                        <p:cTn id="35" dur="750" fill="hold"/>
                                        <p:tgtEl>
                                          <p:spTgt spid="340"/>
                                        </p:tgtEl>
                                        <p:attrNameLst>
                                          <p:attrName>ppt_x</p:attrName>
                                        </p:attrNameLst>
                                      </p:cBhvr>
                                      <p:tavLst>
                                        <p:tav tm="0">
                                          <p:val>
                                            <p:strVal val="1+#ppt_w/2"/>
                                          </p:val>
                                        </p:tav>
                                        <p:tav tm="100000">
                                          <p:val>
                                            <p:strVal val="#ppt_x"/>
                                          </p:val>
                                        </p:tav>
                                      </p:tavLst>
                                    </p:anim>
                                    <p:anim calcmode="lin" valueType="num">
                                      <p:cBhvr additive="base">
                                        <p:cTn id="36" dur="750" fill="hold"/>
                                        <p:tgtEl>
                                          <p:spTgt spid="34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000"/>
                                  </p:stCondLst>
                                  <p:childTnLst>
                                    <p:set>
                                      <p:cBhvr>
                                        <p:cTn id="38" dur="1" fill="hold">
                                          <p:stCondLst>
                                            <p:cond delay="0"/>
                                          </p:stCondLst>
                                        </p:cTn>
                                        <p:tgtEl>
                                          <p:spTgt spid="337"/>
                                        </p:tgtEl>
                                        <p:attrNameLst>
                                          <p:attrName>style.visibility</p:attrName>
                                        </p:attrNameLst>
                                      </p:cBhvr>
                                      <p:to>
                                        <p:strVal val="visible"/>
                                      </p:to>
                                    </p:set>
                                    <p:anim calcmode="lin" valueType="num">
                                      <p:cBhvr additive="base">
                                        <p:cTn id="39" dur="750" fill="hold"/>
                                        <p:tgtEl>
                                          <p:spTgt spid="337"/>
                                        </p:tgtEl>
                                        <p:attrNameLst>
                                          <p:attrName>ppt_x</p:attrName>
                                        </p:attrNameLst>
                                      </p:cBhvr>
                                      <p:tavLst>
                                        <p:tav tm="0">
                                          <p:val>
                                            <p:strVal val="1+#ppt_w/2"/>
                                          </p:val>
                                        </p:tav>
                                        <p:tav tm="100000">
                                          <p:val>
                                            <p:strVal val="#ppt_x"/>
                                          </p:val>
                                        </p:tav>
                                      </p:tavLst>
                                    </p:anim>
                                    <p:anim calcmode="lin" valueType="num">
                                      <p:cBhvr additive="base">
                                        <p:cTn id="40" dur="750" fill="hold"/>
                                        <p:tgtEl>
                                          <p:spTgt spid="337"/>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1000"/>
                                  </p:stCondLst>
                                  <p:childTnLst>
                                    <p:set>
                                      <p:cBhvr>
                                        <p:cTn id="42" dur="1" fill="hold">
                                          <p:stCondLst>
                                            <p:cond delay="0"/>
                                          </p:stCondLst>
                                        </p:cTn>
                                        <p:tgtEl>
                                          <p:spTgt spid="335"/>
                                        </p:tgtEl>
                                        <p:attrNameLst>
                                          <p:attrName>style.visibility</p:attrName>
                                        </p:attrNameLst>
                                      </p:cBhvr>
                                      <p:to>
                                        <p:strVal val="visible"/>
                                      </p:to>
                                    </p:set>
                                    <p:anim calcmode="lin" valueType="num">
                                      <p:cBhvr additive="base">
                                        <p:cTn id="43" dur="750" fill="hold"/>
                                        <p:tgtEl>
                                          <p:spTgt spid="335"/>
                                        </p:tgtEl>
                                        <p:attrNameLst>
                                          <p:attrName>ppt_x</p:attrName>
                                        </p:attrNameLst>
                                      </p:cBhvr>
                                      <p:tavLst>
                                        <p:tav tm="0">
                                          <p:val>
                                            <p:strVal val="1+#ppt_w/2"/>
                                          </p:val>
                                        </p:tav>
                                        <p:tav tm="100000">
                                          <p:val>
                                            <p:strVal val="#ppt_x"/>
                                          </p:val>
                                        </p:tav>
                                      </p:tavLst>
                                    </p:anim>
                                    <p:anim calcmode="lin" valueType="num">
                                      <p:cBhvr additive="base">
                                        <p:cTn id="44" dur="750" fill="hold"/>
                                        <p:tgtEl>
                                          <p:spTgt spid="33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250"/>
                                  </p:stCondLst>
                                  <p:childTnLst>
                                    <p:set>
                                      <p:cBhvr>
                                        <p:cTn id="46" dur="1" fill="hold">
                                          <p:stCondLst>
                                            <p:cond delay="0"/>
                                          </p:stCondLst>
                                        </p:cTn>
                                        <p:tgtEl>
                                          <p:spTgt spid="332"/>
                                        </p:tgtEl>
                                        <p:attrNameLst>
                                          <p:attrName>style.visibility</p:attrName>
                                        </p:attrNameLst>
                                      </p:cBhvr>
                                      <p:to>
                                        <p:strVal val="visible"/>
                                      </p:to>
                                    </p:set>
                                    <p:anim calcmode="lin" valueType="num">
                                      <p:cBhvr additive="base">
                                        <p:cTn id="47" dur="750" fill="hold"/>
                                        <p:tgtEl>
                                          <p:spTgt spid="332"/>
                                        </p:tgtEl>
                                        <p:attrNameLst>
                                          <p:attrName>ppt_x</p:attrName>
                                        </p:attrNameLst>
                                      </p:cBhvr>
                                      <p:tavLst>
                                        <p:tav tm="0">
                                          <p:val>
                                            <p:strVal val="1+#ppt_w/2"/>
                                          </p:val>
                                        </p:tav>
                                        <p:tav tm="100000">
                                          <p:val>
                                            <p:strVal val="#ppt_x"/>
                                          </p:val>
                                        </p:tav>
                                      </p:tavLst>
                                    </p:anim>
                                    <p:anim calcmode="lin" valueType="num">
                                      <p:cBhvr additive="base">
                                        <p:cTn id="48" dur="750" fill="hold"/>
                                        <p:tgtEl>
                                          <p:spTgt spid="332"/>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500"/>
                                  </p:stCondLst>
                                  <p:childTnLst>
                                    <p:set>
                                      <p:cBhvr>
                                        <p:cTn id="50" dur="1" fill="hold">
                                          <p:stCondLst>
                                            <p:cond delay="0"/>
                                          </p:stCondLst>
                                        </p:cTn>
                                        <p:tgtEl>
                                          <p:spTgt spid="338"/>
                                        </p:tgtEl>
                                        <p:attrNameLst>
                                          <p:attrName>style.visibility</p:attrName>
                                        </p:attrNameLst>
                                      </p:cBhvr>
                                      <p:to>
                                        <p:strVal val="visible"/>
                                      </p:to>
                                    </p:set>
                                    <p:anim calcmode="lin" valueType="num">
                                      <p:cBhvr additive="base">
                                        <p:cTn id="51" dur="750" fill="hold"/>
                                        <p:tgtEl>
                                          <p:spTgt spid="338"/>
                                        </p:tgtEl>
                                        <p:attrNameLst>
                                          <p:attrName>ppt_x</p:attrName>
                                        </p:attrNameLst>
                                      </p:cBhvr>
                                      <p:tavLst>
                                        <p:tav tm="0">
                                          <p:val>
                                            <p:strVal val="1+#ppt_w/2"/>
                                          </p:val>
                                        </p:tav>
                                        <p:tav tm="100000">
                                          <p:val>
                                            <p:strVal val="#ppt_x"/>
                                          </p:val>
                                        </p:tav>
                                      </p:tavLst>
                                    </p:anim>
                                    <p:anim calcmode="lin" valueType="num">
                                      <p:cBhvr additive="base">
                                        <p:cTn id="52" dur="75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p:bldP spid="327" grpId="0" animBg="1"/>
      <p:bldP spid="331" grpId="0" animBg="1"/>
      <p:bldP spid="332" grpId="0"/>
      <p:bldP spid="333" grpId="0"/>
      <p:bldP spid="334" grpId="0"/>
      <p:bldP spid="335" grpId="0"/>
      <p:bldP spid="336" grpId="0"/>
      <p:bldP spid="337" grpId="0"/>
      <p:bldP spid="338" grpId="0"/>
      <p:bldP spid="339" grpId="0"/>
      <p:bldP spid="3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519112" y="228600"/>
            <a:ext cx="8688688" cy="997196"/>
          </a:xfrm>
        </p:spPr>
        <p:txBody>
          <a:bodyPr/>
          <a:lstStyle/>
          <a:p>
            <a:r>
              <a:rPr lang="en-US" b="1" dirty="0"/>
              <a:t>Languages: </a:t>
            </a:r>
            <a:r>
              <a:rPr lang="en-US" dirty="0" smtClean="0"/>
              <a:t>50 languages</a:t>
            </a:r>
            <a:br>
              <a:rPr lang="en-US" dirty="0" smtClean="0"/>
            </a:br>
            <a:r>
              <a:rPr lang="en-US" sz="2800" dirty="0" smtClean="0"/>
              <a:t>26 New</a:t>
            </a:r>
            <a:endParaRPr lang="en-US" sz="2800" dirty="0"/>
          </a:p>
        </p:txBody>
      </p:sp>
      <p:grpSp>
        <p:nvGrpSpPr>
          <p:cNvPr id="9" name="Group 8"/>
          <p:cNvGrpSpPr/>
          <p:nvPr/>
        </p:nvGrpSpPr>
        <p:grpSpPr>
          <a:xfrm>
            <a:off x="1782810" y="2393912"/>
            <a:ext cx="4304388" cy="3817862"/>
            <a:chOff x="1782810" y="2393912"/>
            <a:chExt cx="4304388" cy="3817862"/>
          </a:xfrm>
        </p:grpSpPr>
        <p:sp>
          <p:nvSpPr>
            <p:cNvPr id="326" name="Blue Block"/>
            <p:cNvSpPr/>
            <p:nvPr/>
          </p:nvSpPr>
          <p:spPr>
            <a:xfrm>
              <a:off x="1782810" y="2393912"/>
              <a:ext cx="4304388" cy="88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r>
                <a:rPr lang="en-US" sz="2400" b="1" dirty="0" smtClean="0">
                  <a:solidFill>
                    <a:schemeClr val="tx1"/>
                  </a:solidFill>
                </a:rPr>
                <a:t>  Windows Phone 7.5</a:t>
              </a:r>
              <a:endParaRPr lang="en-US" b="1" dirty="0" smtClean="0">
                <a:solidFill>
                  <a:schemeClr val="tx1"/>
                </a:solidFill>
              </a:endParaRPr>
            </a:p>
            <a:p>
              <a:r>
                <a:rPr lang="en-US" sz="1600" dirty="0" smtClean="0">
                  <a:solidFill>
                    <a:schemeClr val="tx1"/>
                  </a:solidFill>
                </a:rPr>
                <a:t>   24 Languages</a:t>
              </a:r>
            </a:p>
          </p:txBody>
        </p:sp>
        <p:sp>
          <p:nvSpPr>
            <p:cNvPr id="328" name="Rectangle 327"/>
            <p:cNvSpPr/>
            <p:nvPr/>
          </p:nvSpPr>
          <p:spPr bwMode="auto">
            <a:xfrm>
              <a:off x="1782810" y="3400428"/>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45718" rIns="91436" bIns="45718" numCol="1" rtlCol="0" anchor="t" anchorCtr="0" compatLnSpc="1">
              <a:prstTxWarp prst="textNoShape">
                <a:avLst/>
              </a:prstTxWarp>
            </a:bodyPr>
            <a:lstStyle/>
            <a:p>
              <a:pPr>
                <a:lnSpc>
                  <a:spcPct val="90000"/>
                </a:lnSpc>
                <a:spcBef>
                  <a:spcPts val="300"/>
                </a:spcBef>
                <a:buSzPct val="90000"/>
              </a:pPr>
              <a:r>
                <a:rPr lang="en-US" sz="1400" dirty="0">
                  <a:gradFill>
                    <a:gsLst>
                      <a:gs pos="0">
                        <a:schemeClr val="tx1"/>
                      </a:gs>
                      <a:gs pos="86000">
                        <a:schemeClr val="tx1"/>
                      </a:gs>
                    </a:gsLst>
                    <a:lin ang="5400000" scaled="0"/>
                  </a:gradFill>
                </a:rPr>
                <a:t>Chinese Simplified</a:t>
              </a:r>
            </a:p>
            <a:p>
              <a:pPr>
                <a:lnSpc>
                  <a:spcPct val="90000"/>
                </a:lnSpc>
                <a:spcBef>
                  <a:spcPts val="300"/>
                </a:spcBef>
                <a:buSzPct val="90000"/>
              </a:pPr>
              <a:r>
                <a:rPr lang="en-US" sz="1400" dirty="0">
                  <a:gradFill>
                    <a:gsLst>
                      <a:gs pos="0">
                        <a:schemeClr val="tx1"/>
                      </a:gs>
                      <a:gs pos="86000">
                        <a:schemeClr val="tx1"/>
                      </a:gs>
                    </a:gsLst>
                    <a:lin ang="5400000" scaled="0"/>
                  </a:gradFill>
                </a:rPr>
                <a:t>Chinese </a:t>
              </a:r>
              <a:r>
                <a:rPr lang="en-US" sz="1400" dirty="0" smtClean="0">
                  <a:gradFill>
                    <a:gsLst>
                      <a:gs pos="0">
                        <a:schemeClr val="tx1"/>
                      </a:gs>
                      <a:gs pos="86000">
                        <a:schemeClr val="tx1"/>
                      </a:gs>
                    </a:gsLst>
                    <a:lin ang="5400000" scaled="0"/>
                  </a:gradFill>
                </a:rPr>
                <a:t>Traditional</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smtClean="0">
                  <a:gradFill>
                    <a:gsLst>
                      <a:gs pos="0">
                        <a:schemeClr val="tx1"/>
                      </a:gs>
                      <a:gs pos="86000">
                        <a:schemeClr val="tx1"/>
                      </a:gs>
                    </a:gsLst>
                    <a:lin ang="5400000" scaled="0"/>
                  </a:gradFill>
                </a:rPr>
                <a:t>Czech</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Danish</a:t>
              </a:r>
            </a:p>
            <a:p>
              <a:pPr>
                <a:lnSpc>
                  <a:spcPct val="90000"/>
                </a:lnSpc>
                <a:spcBef>
                  <a:spcPts val="300"/>
                </a:spcBef>
                <a:buSzPct val="90000"/>
              </a:pPr>
              <a:r>
                <a:rPr lang="en-US" sz="1400" dirty="0">
                  <a:gradFill>
                    <a:gsLst>
                      <a:gs pos="0">
                        <a:schemeClr val="tx1"/>
                      </a:gs>
                      <a:gs pos="86000">
                        <a:schemeClr val="tx1"/>
                      </a:gs>
                    </a:gsLst>
                    <a:lin ang="5400000" scaled="0"/>
                  </a:gradFill>
                </a:rPr>
                <a:t>Dutch</a:t>
              </a:r>
            </a:p>
            <a:p>
              <a:pPr>
                <a:lnSpc>
                  <a:spcPct val="90000"/>
                </a:lnSpc>
                <a:spcBef>
                  <a:spcPts val="300"/>
                </a:spcBef>
                <a:buSzPct val="90000"/>
              </a:pPr>
              <a:r>
                <a:rPr lang="en-US" sz="1400" dirty="0" smtClean="0">
                  <a:gradFill>
                    <a:gsLst>
                      <a:gs pos="0">
                        <a:schemeClr val="tx1"/>
                      </a:gs>
                      <a:gs pos="86000">
                        <a:schemeClr val="tx1"/>
                      </a:gs>
                    </a:gsLst>
                    <a:lin ang="5400000" scaled="0"/>
                  </a:gradFill>
                </a:rPr>
                <a:t>English (US)</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Finnish</a:t>
              </a:r>
            </a:p>
            <a:p>
              <a:pPr>
                <a:lnSpc>
                  <a:spcPct val="90000"/>
                </a:lnSpc>
                <a:spcBef>
                  <a:spcPts val="300"/>
                </a:spcBef>
                <a:buSzPct val="90000"/>
              </a:pPr>
              <a:r>
                <a:rPr lang="en-US" sz="1400" dirty="0">
                  <a:gradFill>
                    <a:gsLst>
                      <a:gs pos="0">
                        <a:schemeClr val="tx1"/>
                      </a:gs>
                      <a:gs pos="86000">
                        <a:schemeClr val="tx1"/>
                      </a:gs>
                    </a:gsLst>
                    <a:lin ang="5400000" scaled="0"/>
                  </a:gradFill>
                </a:rPr>
                <a:t>French</a:t>
              </a:r>
            </a:p>
            <a:p>
              <a:pPr>
                <a:lnSpc>
                  <a:spcPct val="90000"/>
                </a:lnSpc>
                <a:spcBef>
                  <a:spcPts val="300"/>
                </a:spcBef>
                <a:buSzPct val="90000"/>
              </a:pPr>
              <a:r>
                <a:rPr lang="en-US" sz="1400" dirty="0">
                  <a:gradFill>
                    <a:gsLst>
                      <a:gs pos="0">
                        <a:schemeClr val="tx1"/>
                      </a:gs>
                      <a:gs pos="86000">
                        <a:schemeClr val="tx1"/>
                      </a:gs>
                    </a:gsLst>
                    <a:lin ang="5400000" scaled="0"/>
                  </a:gradFill>
                </a:rPr>
                <a:t>German</a:t>
              </a:r>
            </a:p>
            <a:p>
              <a:pPr>
                <a:lnSpc>
                  <a:spcPct val="90000"/>
                </a:lnSpc>
                <a:spcBef>
                  <a:spcPts val="300"/>
                </a:spcBef>
                <a:buSzPct val="90000"/>
              </a:pPr>
              <a:r>
                <a:rPr lang="en-US" sz="1400" dirty="0">
                  <a:gradFill>
                    <a:gsLst>
                      <a:gs pos="0">
                        <a:schemeClr val="tx1"/>
                      </a:gs>
                      <a:gs pos="86000">
                        <a:schemeClr val="tx1"/>
                      </a:gs>
                    </a:gsLst>
                    <a:lin ang="5400000" scaled="0"/>
                  </a:gradFill>
                </a:rPr>
                <a:t>Greek</a:t>
              </a:r>
            </a:p>
            <a:p>
              <a:pPr>
                <a:lnSpc>
                  <a:spcPct val="90000"/>
                </a:lnSpc>
                <a:spcBef>
                  <a:spcPts val="300"/>
                </a:spcBef>
                <a:buSzPct val="90000"/>
              </a:pPr>
              <a:r>
                <a:rPr lang="en-US" sz="1400" dirty="0">
                  <a:gradFill>
                    <a:gsLst>
                      <a:gs pos="0">
                        <a:schemeClr val="tx1"/>
                      </a:gs>
                      <a:gs pos="86000">
                        <a:schemeClr val="tx1"/>
                      </a:gs>
                    </a:gsLst>
                    <a:lin ang="5400000" scaled="0"/>
                  </a:gradFill>
                </a:rPr>
                <a:t>Hungarian</a:t>
              </a:r>
            </a:p>
            <a:p>
              <a:pPr>
                <a:lnSpc>
                  <a:spcPct val="90000"/>
                </a:lnSpc>
                <a:spcBef>
                  <a:spcPts val="300"/>
                </a:spcBef>
                <a:buSzPct val="90000"/>
              </a:pPr>
              <a:r>
                <a:rPr lang="en-US" sz="1400" dirty="0" smtClean="0">
                  <a:gradFill>
                    <a:gsLst>
                      <a:gs pos="0">
                        <a:schemeClr val="tx1"/>
                      </a:gs>
                      <a:gs pos="86000">
                        <a:schemeClr val="tx1"/>
                      </a:gs>
                    </a:gsLst>
                    <a:lin ang="5400000" scaled="0"/>
                  </a:gradFill>
                </a:rPr>
                <a:t>Indonesian</a:t>
              </a:r>
              <a:endParaRPr lang="en-US" sz="1400" dirty="0">
                <a:gradFill>
                  <a:gsLst>
                    <a:gs pos="0">
                      <a:schemeClr val="tx1"/>
                    </a:gs>
                    <a:gs pos="86000">
                      <a:schemeClr val="tx1"/>
                    </a:gs>
                  </a:gsLst>
                  <a:lin ang="5400000" scaled="0"/>
                </a:gradFill>
              </a:endParaRPr>
            </a:p>
          </p:txBody>
        </p:sp>
        <p:sp>
          <p:nvSpPr>
            <p:cNvPr id="1098" name="Rectangle 1097"/>
            <p:cNvSpPr/>
            <p:nvPr/>
          </p:nvSpPr>
          <p:spPr bwMode="auto">
            <a:xfrm>
              <a:off x="4045971" y="3398953"/>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45718" rIns="91436" bIns="45718" numCol="1" rtlCol="0" anchor="t" anchorCtr="0" compatLnSpc="1">
              <a:prstTxWarp prst="textNoShape">
                <a:avLst/>
              </a:prstTxWarp>
            </a:bodyPr>
            <a:lstStyle/>
            <a:p>
              <a:pPr>
                <a:lnSpc>
                  <a:spcPct val="90000"/>
                </a:lnSpc>
                <a:spcBef>
                  <a:spcPts val="300"/>
                </a:spcBef>
                <a:buSzPct val="90000"/>
              </a:pPr>
              <a:r>
                <a:rPr lang="en-US" sz="1400" dirty="0" smtClean="0">
                  <a:gradFill>
                    <a:gsLst>
                      <a:gs pos="0">
                        <a:schemeClr val="tx1"/>
                      </a:gs>
                      <a:gs pos="86000">
                        <a:schemeClr val="tx1"/>
                      </a:gs>
                    </a:gsLst>
                    <a:lin ang="5400000" scaled="0"/>
                  </a:gradFill>
                </a:rPr>
                <a:t>Italian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Japanese</a:t>
              </a:r>
            </a:p>
            <a:p>
              <a:pPr>
                <a:lnSpc>
                  <a:spcPct val="90000"/>
                </a:lnSpc>
                <a:spcBef>
                  <a:spcPts val="300"/>
                </a:spcBef>
                <a:buSzPct val="90000"/>
              </a:pPr>
              <a:r>
                <a:rPr lang="en-US" sz="1400" dirty="0">
                  <a:gradFill>
                    <a:gsLst>
                      <a:gs pos="0">
                        <a:schemeClr val="tx1"/>
                      </a:gs>
                      <a:gs pos="86000">
                        <a:schemeClr val="tx1"/>
                      </a:gs>
                    </a:gsLst>
                    <a:lin ang="5400000" scaled="0"/>
                  </a:gradFill>
                </a:rPr>
                <a:t>Korean</a:t>
              </a:r>
            </a:p>
            <a:p>
              <a:pPr>
                <a:lnSpc>
                  <a:spcPct val="90000"/>
                </a:lnSpc>
                <a:spcBef>
                  <a:spcPts val="300"/>
                </a:spcBef>
                <a:buSzPct val="90000"/>
              </a:pPr>
              <a:r>
                <a:rPr lang="en-US" sz="1400" dirty="0">
                  <a:gradFill>
                    <a:gsLst>
                      <a:gs pos="0">
                        <a:schemeClr val="tx1"/>
                      </a:gs>
                      <a:gs pos="86000">
                        <a:schemeClr val="tx1"/>
                      </a:gs>
                    </a:gsLst>
                    <a:lin ang="5400000" scaled="0"/>
                  </a:gradFill>
                </a:rPr>
                <a:t>Latvian</a:t>
              </a:r>
            </a:p>
            <a:p>
              <a:pPr>
                <a:lnSpc>
                  <a:spcPct val="90000"/>
                </a:lnSpc>
                <a:spcBef>
                  <a:spcPts val="300"/>
                </a:spcBef>
                <a:buSzPct val="90000"/>
              </a:pPr>
              <a:r>
                <a:rPr lang="en-US" sz="1400" dirty="0">
                  <a:gradFill>
                    <a:gsLst>
                      <a:gs pos="0">
                        <a:schemeClr val="tx1"/>
                      </a:gs>
                      <a:gs pos="86000">
                        <a:schemeClr val="tx1"/>
                      </a:gs>
                    </a:gsLst>
                    <a:lin ang="5400000" scaled="0"/>
                  </a:gradFill>
                </a:rPr>
                <a:t>Lithuanian</a:t>
              </a:r>
            </a:p>
            <a:p>
              <a:pPr>
                <a:lnSpc>
                  <a:spcPct val="90000"/>
                </a:lnSpc>
                <a:spcBef>
                  <a:spcPts val="300"/>
                </a:spcBef>
                <a:buSzPct val="90000"/>
              </a:pPr>
              <a:r>
                <a:rPr lang="en-US" sz="1400" dirty="0" smtClean="0">
                  <a:gradFill>
                    <a:gsLst>
                      <a:gs pos="0">
                        <a:schemeClr val="tx1"/>
                      </a:gs>
                      <a:gs pos="86000">
                        <a:schemeClr val="tx1"/>
                      </a:gs>
                    </a:gsLst>
                    <a:lin ang="5400000" scaled="0"/>
                  </a:gradFill>
                </a:rPr>
                <a:t>Malay</a:t>
              </a:r>
            </a:p>
            <a:p>
              <a:pPr>
                <a:lnSpc>
                  <a:spcPct val="90000"/>
                </a:lnSpc>
                <a:spcBef>
                  <a:spcPts val="300"/>
                </a:spcBef>
                <a:buSzPct val="90000"/>
              </a:pPr>
              <a:r>
                <a:rPr lang="en-US" sz="1400" dirty="0" smtClean="0">
                  <a:gradFill>
                    <a:gsLst>
                      <a:gs pos="0">
                        <a:schemeClr val="tx1"/>
                      </a:gs>
                      <a:gs pos="86000">
                        <a:schemeClr val="tx1"/>
                      </a:gs>
                    </a:gsLst>
                    <a:lin ang="5400000" scaled="0"/>
                  </a:gradFill>
                </a:rPr>
                <a:t>Polish</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Portuguese (Portugal)</a:t>
              </a:r>
            </a:p>
            <a:p>
              <a:pPr>
                <a:lnSpc>
                  <a:spcPct val="90000"/>
                </a:lnSpc>
                <a:spcBef>
                  <a:spcPts val="300"/>
                </a:spcBef>
                <a:buSzPct val="90000"/>
              </a:pPr>
              <a:r>
                <a:rPr lang="en-US" sz="1400" dirty="0">
                  <a:gradFill>
                    <a:gsLst>
                      <a:gs pos="0">
                        <a:schemeClr val="tx1"/>
                      </a:gs>
                      <a:gs pos="86000">
                        <a:schemeClr val="tx1"/>
                      </a:gs>
                    </a:gsLst>
                    <a:lin ang="5400000" scaled="0"/>
                  </a:gradFill>
                </a:rPr>
                <a:t>Portuguese (Brazil)</a:t>
              </a:r>
            </a:p>
            <a:p>
              <a:pPr>
                <a:lnSpc>
                  <a:spcPct val="90000"/>
                </a:lnSpc>
                <a:spcBef>
                  <a:spcPts val="300"/>
                </a:spcBef>
                <a:buSzPct val="90000"/>
              </a:pPr>
              <a:r>
                <a:rPr lang="en-US" sz="1400" dirty="0">
                  <a:gradFill>
                    <a:gsLst>
                      <a:gs pos="0">
                        <a:schemeClr val="tx1"/>
                      </a:gs>
                      <a:gs pos="86000">
                        <a:schemeClr val="tx1"/>
                      </a:gs>
                    </a:gsLst>
                    <a:lin ang="5400000" scaled="0"/>
                  </a:gradFill>
                </a:rPr>
                <a:t>Russian</a:t>
              </a:r>
            </a:p>
            <a:p>
              <a:pPr>
                <a:lnSpc>
                  <a:spcPct val="90000"/>
                </a:lnSpc>
                <a:spcBef>
                  <a:spcPts val="300"/>
                </a:spcBef>
                <a:buSzPct val="90000"/>
              </a:pPr>
              <a:r>
                <a:rPr lang="en-US" sz="1400" dirty="0" smtClean="0">
                  <a:gradFill>
                    <a:gsLst>
                      <a:gs pos="0">
                        <a:schemeClr val="tx1"/>
                      </a:gs>
                      <a:gs pos="86000">
                        <a:schemeClr val="tx1"/>
                      </a:gs>
                    </a:gsLst>
                    <a:lin ang="5400000" scaled="0"/>
                  </a:gradFill>
                </a:rPr>
                <a:t>Spanish (Spain)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Swedish</a:t>
              </a:r>
            </a:p>
          </p:txBody>
        </p:sp>
      </p:grpSp>
      <p:grpSp>
        <p:nvGrpSpPr>
          <p:cNvPr id="10" name="Group 9"/>
          <p:cNvGrpSpPr/>
          <p:nvPr/>
        </p:nvGrpSpPr>
        <p:grpSpPr>
          <a:xfrm>
            <a:off x="1782809" y="1404547"/>
            <a:ext cx="8776025" cy="4805752"/>
            <a:chOff x="1782809" y="1404547"/>
            <a:chExt cx="8776025" cy="4805752"/>
          </a:xfrm>
        </p:grpSpPr>
        <p:sp>
          <p:nvSpPr>
            <p:cNvPr id="307" name="Red Block"/>
            <p:cNvSpPr/>
            <p:nvPr/>
          </p:nvSpPr>
          <p:spPr>
            <a:xfrm>
              <a:off x="1782809" y="1404547"/>
              <a:ext cx="8776025" cy="8759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r>
                <a:rPr lang="en-US" sz="2400" b="1" dirty="0" smtClean="0">
                  <a:solidFill>
                    <a:schemeClr val="tx1"/>
                  </a:solidFill>
                </a:rPr>
                <a:t>  Windows Phone 8</a:t>
              </a:r>
              <a:endParaRPr lang="en-US" sz="2000" b="1" dirty="0" smtClean="0">
                <a:solidFill>
                  <a:schemeClr val="tx1"/>
                </a:solidFill>
              </a:endParaRPr>
            </a:p>
            <a:p>
              <a:r>
                <a:rPr lang="en-US" dirty="0" smtClean="0">
                  <a:solidFill>
                    <a:schemeClr val="tx1"/>
                  </a:solidFill>
                </a:rPr>
                <a:t>  50 Languages</a:t>
              </a:r>
            </a:p>
          </p:txBody>
        </p:sp>
        <p:sp>
          <p:nvSpPr>
            <p:cNvPr id="329" name="Rectangle 328"/>
            <p:cNvSpPr/>
            <p:nvPr/>
          </p:nvSpPr>
          <p:spPr bwMode="auto">
            <a:xfrm>
              <a:off x="6287223" y="2393912"/>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45718" rIns="91436" bIns="45718" numCol="1" rtlCol="0" anchor="t" anchorCtr="0" compatLnSpc="1">
              <a:prstTxWarp prst="textNoShape">
                <a:avLst/>
              </a:prstTxWarp>
            </a:bodyPr>
            <a:lstStyle/>
            <a:p>
              <a:pPr>
                <a:lnSpc>
                  <a:spcPct val="90000"/>
                </a:lnSpc>
                <a:spcBef>
                  <a:spcPts val="300"/>
                </a:spcBef>
                <a:buSzPct val="90000"/>
              </a:pPr>
              <a:r>
                <a:rPr lang="en-US" sz="1400" dirty="0">
                  <a:gradFill>
                    <a:gsLst>
                      <a:gs pos="0">
                        <a:schemeClr val="tx1"/>
                      </a:gs>
                      <a:gs pos="86000">
                        <a:schemeClr val="tx1"/>
                      </a:gs>
                    </a:gsLst>
                    <a:lin ang="5400000" scaled="0"/>
                  </a:gradFill>
                </a:rPr>
                <a:t>Albanian</a:t>
              </a:r>
            </a:p>
            <a:p>
              <a:pPr>
                <a:lnSpc>
                  <a:spcPct val="90000"/>
                </a:lnSpc>
                <a:spcBef>
                  <a:spcPts val="300"/>
                </a:spcBef>
                <a:buSzPct val="90000"/>
              </a:pPr>
              <a:r>
                <a:rPr lang="en-US" sz="1400" dirty="0">
                  <a:gradFill>
                    <a:gsLst>
                      <a:gs pos="0">
                        <a:schemeClr val="tx1"/>
                      </a:gs>
                      <a:gs pos="86000">
                        <a:schemeClr val="tx1"/>
                      </a:gs>
                    </a:gsLst>
                    <a:lin ang="5400000" scaled="0"/>
                  </a:gradFill>
                </a:rPr>
                <a:t>Arabic</a:t>
              </a:r>
            </a:p>
            <a:p>
              <a:pPr>
                <a:lnSpc>
                  <a:spcPct val="90000"/>
                </a:lnSpc>
                <a:spcBef>
                  <a:spcPts val="300"/>
                </a:spcBef>
                <a:buSzPct val="90000"/>
              </a:pPr>
              <a:r>
                <a:rPr lang="en-US" sz="1400" dirty="0" smtClean="0">
                  <a:gradFill>
                    <a:gsLst>
                      <a:gs pos="0">
                        <a:schemeClr val="tx1"/>
                      </a:gs>
                      <a:gs pos="86000">
                        <a:schemeClr val="tx1"/>
                      </a:gs>
                    </a:gsLst>
                    <a:lin ang="5400000" scaled="0"/>
                  </a:gradFill>
                </a:rPr>
                <a:t>Azerbaijani (Latin)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Belarusian</a:t>
              </a:r>
            </a:p>
            <a:p>
              <a:pPr>
                <a:lnSpc>
                  <a:spcPct val="90000"/>
                </a:lnSpc>
                <a:spcBef>
                  <a:spcPts val="300"/>
                </a:spcBef>
                <a:buSzPct val="90000"/>
              </a:pPr>
              <a:r>
                <a:rPr lang="en-US" sz="1400" dirty="0">
                  <a:gradFill>
                    <a:gsLst>
                      <a:gs pos="0">
                        <a:schemeClr val="tx1"/>
                      </a:gs>
                      <a:gs pos="86000">
                        <a:schemeClr val="tx1"/>
                      </a:gs>
                    </a:gsLst>
                    <a:lin ang="5400000" scaled="0"/>
                  </a:gradFill>
                </a:rPr>
                <a:t>Bulgarian</a:t>
              </a:r>
            </a:p>
            <a:p>
              <a:pPr>
                <a:lnSpc>
                  <a:spcPct val="90000"/>
                </a:lnSpc>
                <a:spcBef>
                  <a:spcPts val="300"/>
                </a:spcBef>
                <a:buSzPct val="90000"/>
              </a:pPr>
              <a:r>
                <a:rPr lang="en-US" sz="1400" dirty="0">
                  <a:gradFill>
                    <a:gsLst>
                      <a:gs pos="0">
                        <a:schemeClr val="tx1"/>
                      </a:gs>
                      <a:gs pos="86000">
                        <a:schemeClr val="tx1"/>
                      </a:gs>
                    </a:gsLst>
                    <a:lin ang="5400000" scaled="0"/>
                  </a:gradFill>
                </a:rPr>
                <a:t>Catalan</a:t>
              </a:r>
            </a:p>
            <a:p>
              <a:pPr>
                <a:lnSpc>
                  <a:spcPct val="90000"/>
                </a:lnSpc>
                <a:spcBef>
                  <a:spcPts val="300"/>
                </a:spcBef>
                <a:buSzPct val="90000"/>
              </a:pPr>
              <a:r>
                <a:rPr lang="en-US" sz="1400" dirty="0" smtClean="0">
                  <a:gradFill>
                    <a:gsLst>
                      <a:gs pos="0">
                        <a:schemeClr val="tx1"/>
                      </a:gs>
                      <a:gs pos="86000">
                        <a:schemeClr val="tx1"/>
                      </a:gs>
                    </a:gsLst>
                    <a:lin ang="5400000" scaled="0"/>
                  </a:gradFill>
                </a:rPr>
                <a:t>Croatian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smtClean="0">
                  <a:gradFill>
                    <a:gsLst>
                      <a:gs pos="0">
                        <a:schemeClr val="tx1"/>
                      </a:gs>
                      <a:gs pos="86000">
                        <a:schemeClr val="tx1"/>
                      </a:gs>
                    </a:gsLst>
                    <a:lin ang="5400000" scaled="0"/>
                  </a:gradFill>
                </a:rPr>
                <a:t>English (UK)</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Estonian</a:t>
              </a:r>
            </a:p>
            <a:p>
              <a:pPr>
                <a:lnSpc>
                  <a:spcPct val="90000"/>
                </a:lnSpc>
                <a:spcBef>
                  <a:spcPts val="300"/>
                </a:spcBef>
                <a:buSzPct val="90000"/>
              </a:pPr>
              <a:r>
                <a:rPr lang="en-US" sz="1400" dirty="0">
                  <a:gradFill>
                    <a:gsLst>
                      <a:gs pos="0">
                        <a:schemeClr val="tx1"/>
                      </a:gs>
                      <a:gs pos="86000">
                        <a:schemeClr val="tx1"/>
                      </a:gs>
                    </a:gsLst>
                    <a:lin ang="5400000" scaled="0"/>
                  </a:gradFill>
                </a:rPr>
                <a:t>Filipino</a:t>
              </a:r>
            </a:p>
            <a:p>
              <a:pPr>
                <a:lnSpc>
                  <a:spcPct val="90000"/>
                </a:lnSpc>
                <a:spcBef>
                  <a:spcPts val="300"/>
                </a:spcBef>
                <a:buSzPct val="90000"/>
              </a:pPr>
              <a:r>
                <a:rPr lang="en-US" sz="1400" dirty="0" smtClean="0">
                  <a:gradFill>
                    <a:gsLst>
                      <a:gs pos="0">
                        <a:schemeClr val="tx1"/>
                      </a:gs>
                      <a:gs pos="86000">
                        <a:schemeClr val="tx1"/>
                      </a:gs>
                    </a:gsLst>
                    <a:lin ang="5400000" scaled="0"/>
                  </a:gradFill>
                </a:rPr>
                <a:t>Hebrew</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Hindi</a:t>
              </a:r>
            </a:p>
            <a:p>
              <a:pPr>
                <a:lnSpc>
                  <a:spcPct val="90000"/>
                </a:lnSpc>
                <a:spcBef>
                  <a:spcPts val="300"/>
                </a:spcBef>
                <a:buSzPct val="90000"/>
              </a:pPr>
              <a:r>
                <a:rPr lang="en-US" sz="1400" dirty="0" smtClean="0">
                  <a:gradFill>
                    <a:gsLst>
                      <a:gs pos="0">
                        <a:schemeClr val="tx1"/>
                      </a:gs>
                      <a:gs pos="86000">
                        <a:schemeClr val="tx1"/>
                      </a:gs>
                    </a:gsLst>
                    <a:lin ang="5400000" scaled="0"/>
                  </a:gradFill>
                </a:rPr>
                <a:t>Kazakh</a:t>
              </a:r>
              <a:endParaRPr lang="en-US" sz="1400" dirty="0">
                <a:gradFill>
                  <a:gsLst>
                    <a:gs pos="0">
                      <a:schemeClr val="tx1"/>
                    </a:gs>
                    <a:gs pos="86000">
                      <a:schemeClr val="tx1"/>
                    </a:gs>
                  </a:gsLst>
                  <a:lin ang="5400000" scaled="0"/>
                </a:gradFill>
              </a:endParaRPr>
            </a:p>
            <a:p>
              <a:pPr>
                <a:lnSpc>
                  <a:spcPct val="90000"/>
                </a:lnSpc>
                <a:spcBef>
                  <a:spcPts val="300"/>
                </a:spcBef>
                <a:buSzPct val="90000"/>
              </a:pPr>
              <a:endParaRPr lang="en-US" sz="1400" dirty="0">
                <a:gradFill>
                  <a:gsLst>
                    <a:gs pos="0">
                      <a:schemeClr val="tx1"/>
                    </a:gs>
                    <a:gs pos="86000">
                      <a:schemeClr val="tx1"/>
                    </a:gs>
                  </a:gsLst>
                  <a:lin ang="5400000" scaled="0"/>
                </a:gradFill>
              </a:endParaRPr>
            </a:p>
          </p:txBody>
        </p:sp>
        <p:sp>
          <p:nvSpPr>
            <p:cNvPr id="1099" name="Rectangle 1098"/>
            <p:cNvSpPr/>
            <p:nvPr/>
          </p:nvSpPr>
          <p:spPr bwMode="auto">
            <a:xfrm>
              <a:off x="8517607" y="2392437"/>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45718" rIns="91436" bIns="45718" numCol="1" rtlCol="0" anchor="t" anchorCtr="0" compatLnSpc="1">
              <a:prstTxWarp prst="textNoShape">
                <a:avLst/>
              </a:prstTxWarp>
            </a:bodyPr>
            <a:lstStyle/>
            <a:p>
              <a:pPr>
                <a:lnSpc>
                  <a:spcPct val="90000"/>
                </a:lnSpc>
                <a:spcBef>
                  <a:spcPts val="300"/>
                </a:spcBef>
                <a:buSzPct val="90000"/>
              </a:pPr>
              <a:r>
                <a:rPr lang="en-US" sz="1400" dirty="0" smtClean="0">
                  <a:gradFill>
                    <a:gsLst>
                      <a:gs pos="0">
                        <a:schemeClr val="tx1"/>
                      </a:gs>
                      <a:gs pos="86000">
                        <a:schemeClr val="tx1"/>
                      </a:gs>
                    </a:gsLst>
                    <a:lin ang="5400000" scaled="0"/>
                  </a:gradFill>
                </a:rPr>
                <a:t>Macedonian</a:t>
              </a:r>
            </a:p>
            <a:p>
              <a:pPr>
                <a:lnSpc>
                  <a:spcPct val="90000"/>
                </a:lnSpc>
                <a:spcBef>
                  <a:spcPts val="300"/>
                </a:spcBef>
                <a:buSzPct val="90000"/>
              </a:pPr>
              <a:r>
                <a:rPr lang="en-US" sz="1400" dirty="0" smtClean="0">
                  <a:gradFill>
                    <a:gsLst>
                      <a:gs pos="0">
                        <a:schemeClr val="tx1"/>
                      </a:gs>
                      <a:gs pos="86000">
                        <a:schemeClr val="tx1"/>
                      </a:gs>
                    </a:gsLst>
                    <a:lin ang="5400000" scaled="0"/>
                  </a:gradFill>
                </a:rPr>
                <a:t>Norwegian </a:t>
              </a:r>
              <a:r>
                <a:rPr lang="en-US" sz="1400" dirty="0">
                  <a:gradFill>
                    <a:gsLst>
                      <a:gs pos="0">
                        <a:schemeClr val="tx1"/>
                      </a:gs>
                      <a:gs pos="86000">
                        <a:schemeClr val="tx1"/>
                      </a:gs>
                    </a:gsLst>
                    <a:lin ang="5400000" scaled="0"/>
                  </a:gradFill>
                </a:rPr>
                <a:t>(Bokmål)</a:t>
              </a:r>
            </a:p>
            <a:p>
              <a:pPr>
                <a:lnSpc>
                  <a:spcPct val="90000"/>
                </a:lnSpc>
                <a:spcBef>
                  <a:spcPts val="300"/>
                </a:spcBef>
                <a:buSzPct val="90000"/>
              </a:pPr>
              <a:r>
                <a:rPr lang="en-US" sz="1400" dirty="0">
                  <a:gradFill>
                    <a:gsLst>
                      <a:gs pos="0">
                        <a:schemeClr val="tx1"/>
                      </a:gs>
                      <a:gs pos="86000">
                        <a:schemeClr val="tx1"/>
                      </a:gs>
                    </a:gsLst>
                    <a:lin ang="5400000" scaled="0"/>
                  </a:gradFill>
                </a:rPr>
                <a:t>Persian</a:t>
              </a:r>
            </a:p>
            <a:p>
              <a:pPr>
                <a:lnSpc>
                  <a:spcPct val="90000"/>
                </a:lnSpc>
                <a:spcBef>
                  <a:spcPts val="300"/>
                </a:spcBef>
                <a:buSzPct val="90000"/>
              </a:pPr>
              <a:r>
                <a:rPr lang="en-US" sz="1400" dirty="0" smtClean="0">
                  <a:gradFill>
                    <a:gsLst>
                      <a:gs pos="0">
                        <a:schemeClr val="tx1"/>
                      </a:gs>
                      <a:gs pos="86000">
                        <a:schemeClr val="tx1"/>
                      </a:gs>
                    </a:gsLst>
                    <a:lin ang="5400000" scaled="0"/>
                  </a:gradFill>
                </a:rPr>
                <a:t>Romanian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smtClean="0">
                  <a:gradFill>
                    <a:gsLst>
                      <a:gs pos="0">
                        <a:schemeClr val="tx1"/>
                      </a:gs>
                      <a:gs pos="86000">
                        <a:schemeClr val="tx1"/>
                      </a:gs>
                    </a:gsLst>
                    <a:lin ang="5400000" scaled="0"/>
                  </a:gradFill>
                </a:rPr>
                <a:t>Serbian </a:t>
              </a:r>
              <a:r>
                <a:rPr lang="en-US" sz="1400" dirty="0">
                  <a:gradFill>
                    <a:gsLst>
                      <a:gs pos="0">
                        <a:schemeClr val="tx1"/>
                      </a:gs>
                      <a:gs pos="86000">
                        <a:schemeClr val="tx1"/>
                      </a:gs>
                    </a:gsLst>
                    <a:lin ang="5400000" scaled="0"/>
                  </a:gradFill>
                </a:rPr>
                <a:t>(Latin)</a:t>
              </a:r>
            </a:p>
            <a:p>
              <a:pPr>
                <a:lnSpc>
                  <a:spcPct val="90000"/>
                </a:lnSpc>
                <a:spcBef>
                  <a:spcPts val="300"/>
                </a:spcBef>
                <a:buSzPct val="90000"/>
              </a:pPr>
              <a:r>
                <a:rPr lang="en-US" sz="1400" dirty="0">
                  <a:gradFill>
                    <a:gsLst>
                      <a:gs pos="0">
                        <a:schemeClr val="tx1"/>
                      </a:gs>
                      <a:gs pos="86000">
                        <a:schemeClr val="tx1"/>
                      </a:gs>
                    </a:gsLst>
                    <a:lin ang="5400000" scaled="0"/>
                  </a:gradFill>
                </a:rPr>
                <a:t>Slovak</a:t>
              </a:r>
            </a:p>
            <a:p>
              <a:pPr>
                <a:lnSpc>
                  <a:spcPct val="90000"/>
                </a:lnSpc>
                <a:spcBef>
                  <a:spcPts val="300"/>
                </a:spcBef>
                <a:buSzPct val="90000"/>
              </a:pPr>
              <a:r>
                <a:rPr lang="en-US" sz="1400" dirty="0">
                  <a:gradFill>
                    <a:gsLst>
                      <a:gs pos="0">
                        <a:schemeClr val="tx1"/>
                      </a:gs>
                      <a:gs pos="86000">
                        <a:schemeClr val="tx1"/>
                      </a:gs>
                    </a:gsLst>
                    <a:lin ang="5400000" scaled="0"/>
                  </a:gradFill>
                </a:rPr>
                <a:t>Slovenian</a:t>
              </a:r>
            </a:p>
            <a:p>
              <a:pPr>
                <a:lnSpc>
                  <a:spcPct val="90000"/>
                </a:lnSpc>
                <a:spcBef>
                  <a:spcPts val="300"/>
                </a:spcBef>
                <a:buSzPct val="90000"/>
              </a:pPr>
              <a:r>
                <a:rPr lang="en-US" sz="1400" dirty="0">
                  <a:gradFill>
                    <a:gsLst>
                      <a:gs pos="0">
                        <a:schemeClr val="tx1"/>
                      </a:gs>
                      <a:gs pos="86000">
                        <a:schemeClr val="tx1"/>
                      </a:gs>
                    </a:gsLst>
                    <a:lin ang="5400000" scaled="0"/>
                  </a:gradFill>
                </a:rPr>
                <a:t>Spanish (Mexico)</a:t>
              </a:r>
            </a:p>
            <a:p>
              <a:pPr>
                <a:lnSpc>
                  <a:spcPct val="90000"/>
                </a:lnSpc>
                <a:spcBef>
                  <a:spcPts val="300"/>
                </a:spcBef>
                <a:buSzPct val="90000"/>
              </a:pPr>
              <a:r>
                <a:rPr lang="en-US" sz="1400" dirty="0" smtClean="0">
                  <a:gradFill>
                    <a:gsLst>
                      <a:gs pos="0">
                        <a:schemeClr val="tx1"/>
                      </a:gs>
                      <a:gs pos="86000">
                        <a:schemeClr val="tx1"/>
                      </a:gs>
                    </a:gsLst>
                    <a:lin ang="5400000" scaled="0"/>
                  </a:gradFill>
                </a:rPr>
                <a:t>Thai</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Turkish</a:t>
              </a:r>
            </a:p>
            <a:p>
              <a:pPr>
                <a:lnSpc>
                  <a:spcPct val="90000"/>
                </a:lnSpc>
                <a:spcBef>
                  <a:spcPts val="300"/>
                </a:spcBef>
                <a:buSzPct val="90000"/>
              </a:pPr>
              <a:r>
                <a:rPr lang="en-US" sz="1400" dirty="0">
                  <a:gradFill>
                    <a:gsLst>
                      <a:gs pos="0">
                        <a:schemeClr val="tx1"/>
                      </a:gs>
                      <a:gs pos="86000">
                        <a:schemeClr val="tx1"/>
                      </a:gs>
                    </a:gsLst>
                    <a:lin ang="5400000" scaled="0"/>
                  </a:gradFill>
                </a:rPr>
                <a:t>Ukrainian</a:t>
              </a:r>
            </a:p>
            <a:p>
              <a:pPr>
                <a:lnSpc>
                  <a:spcPct val="90000"/>
                </a:lnSpc>
                <a:spcBef>
                  <a:spcPts val="300"/>
                </a:spcBef>
                <a:buSzPct val="90000"/>
              </a:pPr>
              <a:r>
                <a:rPr lang="en-US" sz="1400" dirty="0" smtClean="0">
                  <a:gradFill>
                    <a:gsLst>
                      <a:gs pos="0">
                        <a:schemeClr val="tx1"/>
                      </a:gs>
                      <a:gs pos="86000">
                        <a:schemeClr val="tx1"/>
                      </a:gs>
                    </a:gsLst>
                    <a:lin ang="5400000" scaled="0"/>
                  </a:gradFill>
                </a:rPr>
                <a:t>Uzbek (Latin)</a:t>
              </a:r>
              <a:endParaRPr lang="en-US" sz="1400" dirty="0">
                <a:gradFill>
                  <a:gsLst>
                    <a:gs pos="0">
                      <a:schemeClr val="tx1"/>
                    </a:gs>
                    <a:gs pos="86000">
                      <a:schemeClr val="tx1"/>
                    </a:gs>
                  </a:gsLst>
                  <a:lin ang="5400000" scaled="0"/>
                </a:gradFill>
              </a:endParaRPr>
            </a:p>
            <a:p>
              <a:pPr>
                <a:lnSpc>
                  <a:spcPct val="90000"/>
                </a:lnSpc>
                <a:spcBef>
                  <a:spcPts val="300"/>
                </a:spcBef>
                <a:buSzPct val="90000"/>
              </a:pPr>
              <a:r>
                <a:rPr lang="en-US" sz="1400" dirty="0">
                  <a:gradFill>
                    <a:gsLst>
                      <a:gs pos="0">
                        <a:schemeClr val="tx1"/>
                      </a:gs>
                      <a:gs pos="86000">
                        <a:schemeClr val="tx1"/>
                      </a:gs>
                    </a:gsLst>
                    <a:lin ang="5400000" scaled="0"/>
                  </a:gradFill>
                </a:rPr>
                <a:t>Vietnamese</a:t>
              </a:r>
            </a:p>
          </p:txBody>
        </p:sp>
      </p:grpSp>
      <p:sp>
        <p:nvSpPr>
          <p:cNvPr id="16" name="TextBox 15"/>
          <p:cNvSpPr txBox="1"/>
          <p:nvPr/>
        </p:nvSpPr>
        <p:spPr>
          <a:xfrm>
            <a:off x="11775369" y="65736"/>
            <a:ext cx="349776"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22836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Better Monetization</a:t>
            </a:r>
            <a:endParaRPr lang="en-US" dirty="0"/>
          </a:p>
        </p:txBody>
      </p:sp>
      <p:sp>
        <p:nvSpPr>
          <p:cNvPr id="3" name="Subtitle 2"/>
          <p:cNvSpPr>
            <a:spLocks noGrp="1"/>
          </p:cNvSpPr>
          <p:nvPr>
            <p:ph type="subTitle" idx="1"/>
          </p:nvPr>
        </p:nvSpPr>
        <p:spPr/>
        <p:txBody>
          <a:bodyPr/>
          <a:lstStyle/>
          <a:p>
            <a:endParaRPr lang="en-US" dirty="0"/>
          </a:p>
        </p:txBody>
      </p:sp>
      <p:sp>
        <p:nvSpPr>
          <p:cNvPr id="5" name="Title 4"/>
          <p:cNvSpPr>
            <a:spLocks noGrp="1"/>
          </p:cNvSpPr>
          <p:nvPr>
            <p:ph type="ctrTitle"/>
          </p:nvPr>
        </p:nvSpPr>
        <p:spPr>
          <a:xfrm>
            <a:off x="4179053" y="3650261"/>
            <a:ext cx="6610546" cy="1523494"/>
          </a:xfrm>
        </p:spPr>
        <p:txBody>
          <a:bodyPr/>
          <a:lstStyle/>
          <a:p>
            <a:r>
              <a:rPr lang="en-US" sz="3200" b="0" dirty="0" smtClean="0"/>
              <a:t>In App Purchase</a:t>
            </a:r>
            <a:br>
              <a:rPr lang="en-US" sz="3200" b="0" dirty="0" smtClean="0"/>
            </a:br>
            <a:r>
              <a:rPr lang="en-US" sz="3200" b="0" dirty="0" smtClean="0"/>
              <a:t>Enterprise Distribution and Licensing</a:t>
            </a:r>
            <a:br>
              <a:rPr lang="en-US" sz="3200" b="0" dirty="0" smtClean="0"/>
            </a:br>
            <a:r>
              <a:rPr lang="en-US" sz="3200" b="0" dirty="0"/>
              <a:t>MO </a:t>
            </a:r>
            <a:r>
              <a:rPr lang="en-US" sz="3200" b="0" dirty="0" smtClean="0"/>
              <a:t>Billing</a:t>
            </a:r>
            <a:br>
              <a:rPr lang="en-US" sz="3200" b="0" dirty="0" smtClean="0"/>
            </a:br>
            <a:r>
              <a:rPr lang="en-US" sz="3200" b="0" dirty="0" smtClean="0"/>
              <a:t>Partner Distribution</a:t>
            </a:r>
            <a:r>
              <a:rPr lang="en-US" sz="3200" dirty="0" smtClean="0"/>
              <a:t/>
            </a:r>
            <a:br>
              <a:rPr lang="en-US" sz="3200" dirty="0" smtClean="0"/>
            </a:br>
            <a:endParaRPr lang="en-US" sz="3200" dirty="0"/>
          </a:p>
        </p:txBody>
      </p:sp>
    </p:spTree>
    <p:extLst>
      <p:ext uri="{BB962C8B-B14F-4D97-AF65-F5344CB8AC3E}">
        <p14:creationId xmlns:p14="http://schemas.microsoft.com/office/powerpoint/2010/main" val="31502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07866" y="1295092"/>
            <a:ext cx="11173091" cy="11293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Build apps with higher and recurring revenue opportunity</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8077200" y="2691836"/>
            <a:ext cx="3603759" cy="326197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Customize</a:t>
            </a:r>
          </a:p>
          <a:p>
            <a:pPr defTabSz="914099"/>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Add and modify different paid options for different user segments</a:t>
            </a:r>
            <a:r>
              <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rPr>
              <a:t> </a:t>
            </a:r>
          </a:p>
        </p:txBody>
      </p:sp>
      <p:sp>
        <p:nvSpPr>
          <p:cNvPr id="13" name="Rectangle 12"/>
          <p:cNvSpPr/>
          <p:nvPr/>
        </p:nvSpPr>
        <p:spPr bwMode="auto">
          <a:xfrm>
            <a:off x="497196" y="2681624"/>
            <a:ext cx="3540326" cy="326197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Extend reach</a:t>
            </a:r>
          </a:p>
          <a:p>
            <a:pPr defTabSz="914099"/>
            <a:endParaRPr lang="en-US" sz="24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Attract a larger user base with free baseline experience</a:t>
            </a:r>
          </a:p>
        </p:txBody>
      </p:sp>
      <p:sp>
        <p:nvSpPr>
          <p:cNvPr id="16" name="Rectangle 15"/>
          <p:cNvSpPr/>
          <p:nvPr/>
        </p:nvSpPr>
        <p:spPr bwMode="auto">
          <a:xfrm>
            <a:off x="4269096" y="2691836"/>
            <a:ext cx="3540326" cy="325176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Upsell</a:t>
            </a:r>
          </a:p>
          <a:p>
            <a:pPr defTabSz="914099"/>
            <a:endParaRPr lang="en-US" sz="54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Upsell users to purchase paid digital goods and services that enhance or extend the app experience in the app itself</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4" name="Title 1"/>
          <p:cNvSpPr>
            <a:spLocks noGrp="1"/>
          </p:cNvSpPr>
          <p:nvPr>
            <p:ph type="title"/>
          </p:nvPr>
        </p:nvSpPr>
        <p:spPr>
          <a:xfrm>
            <a:off x="507868" y="228600"/>
            <a:ext cx="11173090" cy="609398"/>
          </a:xfrm>
        </p:spPr>
        <p:txBody>
          <a:bodyPr/>
          <a:lstStyle/>
          <a:p>
            <a:r>
              <a:rPr lang="en-US" b="1" dirty="0" smtClean="0"/>
              <a:t>In-App Purchase</a:t>
            </a:r>
            <a:endParaRPr lang="en-US" dirty="0"/>
          </a:p>
        </p:txBody>
      </p:sp>
      <p:sp>
        <p:nvSpPr>
          <p:cNvPr id="12" name="TextBox 11"/>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554500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7460054" y="1329531"/>
            <a:ext cx="3270379" cy="517089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07868" y="228600"/>
            <a:ext cx="11173090" cy="609398"/>
          </a:xfrm>
        </p:spPr>
        <p:txBody>
          <a:bodyPr/>
          <a:lstStyle/>
          <a:p>
            <a:r>
              <a:rPr lang="en-US" b="1" dirty="0" smtClean="0"/>
              <a:t>In-App </a:t>
            </a:r>
            <a:r>
              <a:rPr lang="en-US" b="1" dirty="0"/>
              <a:t>Purchase </a:t>
            </a:r>
            <a:r>
              <a:rPr lang="en-US" dirty="0" smtClean="0"/>
              <a:t>used for digital content</a:t>
            </a:r>
            <a:endParaRPr lang="en-US" dirty="0"/>
          </a:p>
        </p:txBody>
      </p:sp>
      <p:sp>
        <p:nvSpPr>
          <p:cNvPr id="59" name="Rectangle 58"/>
          <p:cNvSpPr/>
          <p:nvPr/>
        </p:nvSpPr>
        <p:spPr bwMode="auto">
          <a:xfrm rot="10800000" flipH="1" flipV="1">
            <a:off x="1312433" y="2431228"/>
            <a:ext cx="6006938" cy="406920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8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312432" y="1329532"/>
            <a:ext cx="6006939" cy="95574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2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Offer </a:t>
            </a:r>
            <a:r>
              <a:rPr lang="en-US" sz="3200" b="1"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digital</a:t>
            </a:r>
            <a:r>
              <a:rPr lang="en-US" sz="32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 assets</a:t>
            </a:r>
            <a:endParaRPr lang="en-US" sz="32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61" name="Text Placeholder 2"/>
          <p:cNvSpPr txBox="1">
            <a:spLocks/>
          </p:cNvSpPr>
          <p:nvPr/>
        </p:nvSpPr>
        <p:spPr>
          <a:xfrm>
            <a:off x="1745350" y="3292520"/>
            <a:ext cx="5184576" cy="2724560"/>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u="sng" dirty="0"/>
              <a:t>Durables</a:t>
            </a:r>
            <a:r>
              <a:rPr lang="en-US" sz="2800" b="1" dirty="0"/>
              <a:t>: </a:t>
            </a:r>
            <a:r>
              <a:rPr lang="en-US" sz="2800" dirty="0"/>
              <a:t>buy once &amp; own forever, e.g. new game levels, maps, game items</a:t>
            </a:r>
          </a:p>
          <a:p>
            <a:endParaRPr lang="en-US" sz="2800" b="1" u="sng" dirty="0" smtClean="0"/>
          </a:p>
          <a:p>
            <a:r>
              <a:rPr lang="en-US" sz="2800" b="1" u="sng" dirty="0" smtClean="0"/>
              <a:t>Consumables</a:t>
            </a:r>
            <a:r>
              <a:rPr lang="en-US" sz="2800" b="1" dirty="0" smtClean="0"/>
              <a:t>: </a:t>
            </a:r>
            <a:r>
              <a:rPr lang="en-US" sz="2800" dirty="0" smtClean="0"/>
              <a:t>game currency, movie rentals, access to digital magazines for 6 months, etc.</a:t>
            </a:r>
            <a:br>
              <a:rPr lang="en-US" sz="2800" dirty="0" smtClean="0"/>
            </a:br>
            <a:endParaRPr lang="en-US" sz="2800" dirty="0" smtClean="0"/>
          </a:p>
        </p:txBody>
      </p:sp>
      <p:grpSp>
        <p:nvGrpSpPr>
          <p:cNvPr id="37" name="Group 36"/>
          <p:cNvGrpSpPr/>
          <p:nvPr/>
        </p:nvGrpSpPr>
        <p:grpSpPr>
          <a:xfrm>
            <a:off x="7575208" y="1700288"/>
            <a:ext cx="2700767" cy="4973280"/>
            <a:chOff x="7575208" y="1516088"/>
            <a:chExt cx="2700767" cy="4973280"/>
          </a:xfrm>
        </p:grpSpPr>
        <p:pic>
          <p:nvPicPr>
            <p:cNvPr id="38" name="Picture 2" descr="C:\Users\bzamora\Desktop\Shield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91911" y="2101072"/>
              <a:ext cx="2176690" cy="181390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8034403" y="3914980"/>
              <a:ext cx="2127711" cy="1607247"/>
            </a:xfrm>
            <a:prstGeom prst="rect">
              <a:avLst/>
            </a:prstGeom>
            <a:solidFill>
              <a:srgbClr val="00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40" name="Picture 10" descr="http://rtexgmssa04/apollo/Assets_Esb/Pay_picker_2_21_122.png"/>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8034403" y="5358496"/>
              <a:ext cx="2127711" cy="327462"/>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8198736" y="3859522"/>
              <a:ext cx="1836189" cy="434446"/>
              <a:chOff x="9130653" y="3818187"/>
              <a:chExt cx="2157984" cy="510583"/>
            </a:xfrm>
          </p:grpSpPr>
          <p:grpSp>
            <p:nvGrpSpPr>
              <p:cNvPr id="79" name="Group 78"/>
              <p:cNvGrpSpPr/>
              <p:nvPr/>
            </p:nvGrpSpPr>
            <p:grpSpPr>
              <a:xfrm>
                <a:off x="9130653" y="3866450"/>
                <a:ext cx="2157984" cy="462320"/>
                <a:chOff x="9130653" y="3876248"/>
                <a:chExt cx="2157984" cy="462320"/>
              </a:xfrm>
            </p:grpSpPr>
            <p:pic>
              <p:nvPicPr>
                <p:cNvPr id="82" name="Picture 81"/>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83" name="Rectangle 82"/>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84" name="Rectangle 83"/>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grpSp>
          <p:sp>
            <p:nvSpPr>
              <p:cNvPr id="80" name="Freeform 92"/>
              <p:cNvSpPr>
                <a:spLocks noEditPoints="1"/>
              </p:cNvSpPr>
              <p:nvPr/>
            </p:nvSpPr>
            <p:spPr bwMode="auto">
              <a:xfrm>
                <a:off x="9261887" y="3911438"/>
                <a:ext cx="293860" cy="372343"/>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TextBox 80"/>
              <p:cNvSpPr txBox="1"/>
              <p:nvPr/>
            </p:nvSpPr>
            <p:spPr>
              <a:xfrm>
                <a:off x="9643650" y="3818187"/>
                <a:ext cx="1568864" cy="447815"/>
              </a:xfrm>
              <a:prstGeom prst="rect">
                <a:avLst/>
              </a:prstGeom>
              <a:noFill/>
            </p:spPr>
            <p:txBody>
              <a:bodyPr wrap="square" lIns="91440" tIns="91440" rIns="91440" bIns="91440" rtlCol="0">
                <a:spAutoFit/>
              </a:bodyPr>
              <a:lstStyle/>
              <a:p>
                <a:pPr>
                  <a:lnSpc>
                    <a:spcPct val="90000"/>
                  </a:lnSpc>
                  <a:buSzPct val="90000"/>
                </a:pPr>
                <a:r>
                  <a:rPr lang="en-US" sz="1000" dirty="0" smtClean="0">
                    <a:gradFill>
                      <a:gsLst>
                        <a:gs pos="0">
                          <a:schemeClr val="tx1"/>
                        </a:gs>
                        <a:gs pos="100000">
                          <a:srgbClr val="FFFFFF"/>
                        </a:gs>
                      </a:gsLst>
                      <a:lin ang="5400000" scaled="0"/>
                    </a:gradFill>
                  </a:rPr>
                  <a:t>Hand’s On</a:t>
                </a:r>
              </a:p>
              <a:p>
                <a:pPr>
                  <a:lnSpc>
                    <a:spcPct val="90000"/>
                  </a:lnSpc>
                  <a:buSzPct val="90000"/>
                </a:pPr>
                <a:r>
                  <a:rPr lang="en-US" sz="800" dirty="0" smtClean="0">
                    <a:gradFill>
                      <a:gsLst>
                        <a:gs pos="0">
                          <a:schemeClr val="tx1"/>
                        </a:gs>
                        <a:gs pos="100000">
                          <a:srgbClr val="FFFFFF"/>
                        </a:gs>
                      </a:gsLst>
                      <a:lin ang="5400000" scaled="0"/>
                    </a:gradFill>
                  </a:rPr>
                  <a:t>A test of dexterity</a:t>
                </a:r>
                <a:r>
                  <a:rPr lang="en-US" sz="900" dirty="0" smtClean="0">
                    <a:gradFill>
                      <a:gsLst>
                        <a:gs pos="0">
                          <a:schemeClr val="tx1"/>
                        </a:gs>
                        <a:gs pos="100000">
                          <a:srgbClr val="FFFFFF"/>
                        </a:gs>
                      </a:gsLst>
                      <a:lin ang="5400000" scaled="0"/>
                    </a:gradFill>
                  </a:rPr>
                  <a:t> </a:t>
                </a:r>
              </a:p>
            </p:txBody>
          </p:sp>
        </p:grpSp>
        <p:grpSp>
          <p:nvGrpSpPr>
            <p:cNvPr id="57" name="Group 56"/>
            <p:cNvGrpSpPr/>
            <p:nvPr/>
          </p:nvGrpSpPr>
          <p:grpSpPr>
            <a:xfrm>
              <a:off x="8192095" y="4323113"/>
              <a:ext cx="1836189" cy="434446"/>
              <a:chOff x="9122848" y="4370139"/>
              <a:chExt cx="2157984" cy="510583"/>
            </a:xfrm>
          </p:grpSpPr>
          <p:grpSp>
            <p:nvGrpSpPr>
              <p:cNvPr id="73" name="Group 72"/>
              <p:cNvGrpSpPr/>
              <p:nvPr/>
            </p:nvGrpSpPr>
            <p:grpSpPr>
              <a:xfrm>
                <a:off x="9122848" y="4418402"/>
                <a:ext cx="2157984" cy="462320"/>
                <a:chOff x="9130653" y="3876248"/>
                <a:chExt cx="2157984" cy="462320"/>
              </a:xfrm>
            </p:grpSpPr>
            <p:pic>
              <p:nvPicPr>
                <p:cNvPr id="76" name="Picture 75"/>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7" name="Rectangle 76"/>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78" name="Rectangle 77"/>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grpSp>
          <p:sp>
            <p:nvSpPr>
              <p:cNvPr id="74" name="TextBox 73"/>
              <p:cNvSpPr txBox="1"/>
              <p:nvPr/>
            </p:nvSpPr>
            <p:spPr>
              <a:xfrm>
                <a:off x="9635844" y="4370139"/>
                <a:ext cx="1576669" cy="447815"/>
              </a:xfrm>
              <a:prstGeom prst="rect">
                <a:avLst/>
              </a:prstGeom>
              <a:noFill/>
            </p:spPr>
            <p:txBody>
              <a:bodyPr wrap="square" lIns="91440" tIns="91440" rIns="91440" bIns="91440" rtlCol="0">
                <a:spAutoFit/>
              </a:bodyPr>
              <a:lstStyle/>
              <a:p>
                <a:pPr>
                  <a:lnSpc>
                    <a:spcPct val="90000"/>
                  </a:lnSpc>
                  <a:buSzPct val="90000"/>
                </a:pPr>
                <a:r>
                  <a:rPr lang="en-US" sz="1000" dirty="0" smtClean="0">
                    <a:gradFill>
                      <a:gsLst>
                        <a:gs pos="0">
                          <a:schemeClr val="tx1"/>
                        </a:gs>
                        <a:gs pos="100000">
                          <a:srgbClr val="FFFFFF"/>
                        </a:gs>
                      </a:gsLst>
                      <a:lin ang="5400000" scaled="0"/>
                    </a:gradFill>
                  </a:rPr>
                  <a:t>Coffee Cup</a:t>
                </a:r>
              </a:p>
              <a:p>
                <a:pPr>
                  <a:lnSpc>
                    <a:spcPct val="90000"/>
                  </a:lnSpc>
                  <a:buSzPct val="90000"/>
                </a:pPr>
                <a:r>
                  <a:rPr lang="en-US" sz="800" dirty="0" smtClean="0">
                    <a:gradFill>
                      <a:gsLst>
                        <a:gs pos="0">
                          <a:schemeClr val="tx1"/>
                        </a:gs>
                        <a:gs pos="100000">
                          <a:srgbClr val="FFFFFF"/>
                        </a:gs>
                      </a:gsLst>
                      <a:lin ang="5400000" scaled="0"/>
                    </a:gradFill>
                  </a:rPr>
                  <a:t>Custom hot beverages</a:t>
                </a:r>
                <a:endParaRPr lang="en-US" sz="900" dirty="0" smtClean="0">
                  <a:gradFill>
                    <a:gsLst>
                      <a:gs pos="0">
                        <a:schemeClr val="tx1"/>
                      </a:gs>
                      <a:gs pos="100000">
                        <a:srgbClr val="FFFFFF"/>
                      </a:gs>
                    </a:gsLst>
                    <a:lin ang="5400000" scaled="0"/>
                  </a:gradFill>
                </a:endParaRPr>
              </a:p>
            </p:txBody>
          </p:sp>
          <p:sp>
            <p:nvSpPr>
              <p:cNvPr id="75" name="Freeform 81"/>
              <p:cNvSpPr>
                <a:spLocks noEditPoints="1"/>
              </p:cNvSpPr>
              <p:nvPr/>
            </p:nvSpPr>
            <p:spPr bwMode="auto">
              <a:xfrm>
                <a:off x="9282031" y="4485391"/>
                <a:ext cx="333799" cy="335316"/>
              </a:xfrm>
              <a:custGeom>
                <a:avLst/>
                <a:gdLst>
                  <a:gd name="T0" fmla="*/ 239 w 280"/>
                  <a:gd name="T1" fmla="*/ 66 h 281"/>
                  <a:gd name="T2" fmla="*/ 214 w 280"/>
                  <a:gd name="T3" fmla="*/ 66 h 281"/>
                  <a:gd name="T4" fmla="*/ 214 w 280"/>
                  <a:gd name="T5" fmla="*/ 8 h 281"/>
                  <a:gd name="T6" fmla="*/ 207 w 280"/>
                  <a:gd name="T7" fmla="*/ 0 h 281"/>
                  <a:gd name="T8" fmla="*/ 8 w 280"/>
                  <a:gd name="T9" fmla="*/ 0 h 281"/>
                  <a:gd name="T10" fmla="*/ 0 w 280"/>
                  <a:gd name="T11" fmla="*/ 8 h 281"/>
                  <a:gd name="T12" fmla="*/ 0 w 280"/>
                  <a:gd name="T13" fmla="*/ 207 h 281"/>
                  <a:gd name="T14" fmla="*/ 74 w 280"/>
                  <a:gd name="T15" fmla="*/ 281 h 281"/>
                  <a:gd name="T16" fmla="*/ 141 w 280"/>
                  <a:gd name="T17" fmla="*/ 281 h 281"/>
                  <a:gd name="T18" fmla="*/ 214 w 280"/>
                  <a:gd name="T19" fmla="*/ 214 h 281"/>
                  <a:gd name="T20" fmla="*/ 239 w 280"/>
                  <a:gd name="T21" fmla="*/ 214 h 281"/>
                  <a:gd name="T22" fmla="*/ 280 w 280"/>
                  <a:gd name="T23" fmla="*/ 140 h 281"/>
                  <a:gd name="T24" fmla="*/ 239 w 280"/>
                  <a:gd name="T25" fmla="*/ 66 h 281"/>
                  <a:gd name="T26" fmla="*/ 200 w 280"/>
                  <a:gd name="T27" fmla="*/ 15 h 281"/>
                  <a:gd name="T28" fmla="*/ 200 w 280"/>
                  <a:gd name="T29" fmla="*/ 49 h 281"/>
                  <a:gd name="T30" fmla="*/ 15 w 280"/>
                  <a:gd name="T31" fmla="*/ 49 h 281"/>
                  <a:gd name="T32" fmla="*/ 15 w 280"/>
                  <a:gd name="T33" fmla="*/ 15 h 281"/>
                  <a:gd name="T34" fmla="*/ 200 w 280"/>
                  <a:gd name="T35" fmla="*/ 15 h 281"/>
                  <a:gd name="T36" fmla="*/ 239 w 280"/>
                  <a:gd name="T37" fmla="*/ 199 h 281"/>
                  <a:gd name="T38" fmla="*/ 214 w 280"/>
                  <a:gd name="T39" fmla="*/ 199 h 281"/>
                  <a:gd name="T40" fmla="*/ 214 w 280"/>
                  <a:gd name="T41" fmla="*/ 81 h 281"/>
                  <a:gd name="T42" fmla="*/ 239 w 280"/>
                  <a:gd name="T43" fmla="*/ 81 h 281"/>
                  <a:gd name="T44" fmla="*/ 265 w 280"/>
                  <a:gd name="T45" fmla="*/ 140 h 281"/>
                  <a:gd name="T46" fmla="*/ 239 w 280"/>
                  <a:gd name="T47" fmla="*/ 19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81">
                    <a:moveTo>
                      <a:pt x="239" y="66"/>
                    </a:moveTo>
                    <a:cubicBezTo>
                      <a:pt x="214" y="66"/>
                      <a:pt x="214" y="66"/>
                      <a:pt x="214" y="66"/>
                    </a:cubicBezTo>
                    <a:cubicBezTo>
                      <a:pt x="214" y="8"/>
                      <a:pt x="214" y="8"/>
                      <a:pt x="214" y="8"/>
                    </a:cubicBezTo>
                    <a:cubicBezTo>
                      <a:pt x="214" y="4"/>
                      <a:pt x="211" y="0"/>
                      <a:pt x="207" y="0"/>
                    </a:cubicBezTo>
                    <a:cubicBezTo>
                      <a:pt x="8" y="0"/>
                      <a:pt x="8" y="0"/>
                      <a:pt x="8" y="0"/>
                    </a:cubicBezTo>
                    <a:cubicBezTo>
                      <a:pt x="4" y="0"/>
                      <a:pt x="0" y="4"/>
                      <a:pt x="0" y="8"/>
                    </a:cubicBezTo>
                    <a:cubicBezTo>
                      <a:pt x="0" y="207"/>
                      <a:pt x="0" y="207"/>
                      <a:pt x="0" y="207"/>
                    </a:cubicBezTo>
                    <a:cubicBezTo>
                      <a:pt x="0" y="248"/>
                      <a:pt x="33" y="281"/>
                      <a:pt x="74" y="281"/>
                    </a:cubicBezTo>
                    <a:cubicBezTo>
                      <a:pt x="141" y="281"/>
                      <a:pt x="141" y="281"/>
                      <a:pt x="141" y="281"/>
                    </a:cubicBezTo>
                    <a:cubicBezTo>
                      <a:pt x="179" y="281"/>
                      <a:pt x="211" y="251"/>
                      <a:pt x="214" y="214"/>
                    </a:cubicBezTo>
                    <a:cubicBezTo>
                      <a:pt x="239" y="214"/>
                      <a:pt x="239" y="214"/>
                      <a:pt x="239" y="214"/>
                    </a:cubicBezTo>
                    <a:cubicBezTo>
                      <a:pt x="262" y="214"/>
                      <a:pt x="280" y="181"/>
                      <a:pt x="280" y="140"/>
                    </a:cubicBezTo>
                    <a:cubicBezTo>
                      <a:pt x="280" y="98"/>
                      <a:pt x="262" y="66"/>
                      <a:pt x="239" y="66"/>
                    </a:cubicBezTo>
                    <a:close/>
                    <a:moveTo>
                      <a:pt x="200" y="15"/>
                    </a:moveTo>
                    <a:cubicBezTo>
                      <a:pt x="200" y="49"/>
                      <a:pt x="200" y="49"/>
                      <a:pt x="200" y="49"/>
                    </a:cubicBezTo>
                    <a:cubicBezTo>
                      <a:pt x="15" y="49"/>
                      <a:pt x="15" y="49"/>
                      <a:pt x="15" y="49"/>
                    </a:cubicBezTo>
                    <a:cubicBezTo>
                      <a:pt x="15" y="15"/>
                      <a:pt x="15" y="15"/>
                      <a:pt x="15" y="15"/>
                    </a:cubicBezTo>
                    <a:lnTo>
                      <a:pt x="200" y="15"/>
                    </a:lnTo>
                    <a:close/>
                    <a:moveTo>
                      <a:pt x="239" y="199"/>
                    </a:moveTo>
                    <a:cubicBezTo>
                      <a:pt x="214" y="199"/>
                      <a:pt x="214" y="199"/>
                      <a:pt x="214" y="199"/>
                    </a:cubicBezTo>
                    <a:cubicBezTo>
                      <a:pt x="214" y="81"/>
                      <a:pt x="214" y="81"/>
                      <a:pt x="214" y="81"/>
                    </a:cubicBezTo>
                    <a:cubicBezTo>
                      <a:pt x="239" y="81"/>
                      <a:pt x="239" y="81"/>
                      <a:pt x="239" y="81"/>
                    </a:cubicBezTo>
                    <a:cubicBezTo>
                      <a:pt x="251" y="81"/>
                      <a:pt x="265" y="106"/>
                      <a:pt x="265" y="140"/>
                    </a:cubicBezTo>
                    <a:cubicBezTo>
                      <a:pt x="265" y="174"/>
                      <a:pt x="251" y="199"/>
                      <a:pt x="239" y="19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p:cNvGrpSpPr/>
            <p:nvPr/>
          </p:nvGrpSpPr>
          <p:grpSpPr>
            <a:xfrm>
              <a:off x="8188607" y="4786704"/>
              <a:ext cx="1836189" cy="434446"/>
              <a:chOff x="9118748" y="4922091"/>
              <a:chExt cx="2157984" cy="510583"/>
            </a:xfrm>
          </p:grpSpPr>
          <p:grpSp>
            <p:nvGrpSpPr>
              <p:cNvPr id="66" name="Group 65"/>
              <p:cNvGrpSpPr/>
              <p:nvPr/>
            </p:nvGrpSpPr>
            <p:grpSpPr>
              <a:xfrm>
                <a:off x="9118748" y="4970354"/>
                <a:ext cx="2157984" cy="462320"/>
                <a:chOff x="9130653" y="3876248"/>
                <a:chExt cx="2157984" cy="462320"/>
              </a:xfrm>
            </p:grpSpPr>
            <p:pic>
              <p:nvPicPr>
                <p:cNvPr id="70" name="Picture 69"/>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1" name="Rectangle 70"/>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72" name="Rectangle 71"/>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grpSp>
          <p:sp>
            <p:nvSpPr>
              <p:cNvPr id="67" name="TextBox 66"/>
              <p:cNvSpPr txBox="1"/>
              <p:nvPr/>
            </p:nvSpPr>
            <p:spPr>
              <a:xfrm>
                <a:off x="9631744" y="4922091"/>
                <a:ext cx="1580769" cy="447815"/>
              </a:xfrm>
              <a:prstGeom prst="rect">
                <a:avLst/>
              </a:prstGeom>
              <a:noFill/>
            </p:spPr>
            <p:txBody>
              <a:bodyPr wrap="square" lIns="91440" tIns="91440" rIns="91440" bIns="91440" rtlCol="0">
                <a:spAutoFit/>
              </a:bodyPr>
              <a:lstStyle/>
              <a:p>
                <a:pPr>
                  <a:lnSpc>
                    <a:spcPct val="90000"/>
                  </a:lnSpc>
                  <a:buSzPct val="90000"/>
                </a:pPr>
                <a:r>
                  <a:rPr lang="en-US" sz="1000" dirty="0" smtClean="0">
                    <a:gradFill>
                      <a:gsLst>
                        <a:gs pos="0">
                          <a:schemeClr val="tx1"/>
                        </a:gs>
                        <a:gs pos="100000">
                          <a:srgbClr val="FFFFFF"/>
                        </a:gs>
                      </a:gsLst>
                      <a:lin ang="5400000" scaled="0"/>
                    </a:gradFill>
                  </a:rPr>
                  <a:t>Global Reach</a:t>
                </a:r>
              </a:p>
              <a:p>
                <a:pPr>
                  <a:lnSpc>
                    <a:spcPct val="90000"/>
                  </a:lnSpc>
                  <a:buSzPct val="90000"/>
                </a:pPr>
                <a:r>
                  <a:rPr lang="en-US" sz="800" dirty="0" smtClean="0">
                    <a:gradFill>
                      <a:gsLst>
                        <a:gs pos="0">
                          <a:schemeClr val="tx1"/>
                        </a:gs>
                        <a:gs pos="100000">
                          <a:srgbClr val="FFFFFF"/>
                        </a:gs>
                      </a:gsLst>
                      <a:lin ang="5400000" scaled="0"/>
                    </a:gradFill>
                  </a:rPr>
                  <a:t>A strategy exercise</a:t>
                </a:r>
                <a:endParaRPr lang="en-US" sz="900" dirty="0" smtClean="0">
                  <a:gradFill>
                    <a:gsLst>
                      <a:gs pos="0">
                        <a:schemeClr val="tx1"/>
                      </a:gs>
                      <a:gs pos="100000">
                        <a:srgbClr val="FFFFFF"/>
                      </a:gs>
                    </a:gsLst>
                    <a:lin ang="5400000" scaled="0"/>
                  </a:gradFill>
                </a:endParaRPr>
              </a:p>
            </p:txBody>
          </p:sp>
          <p:sp>
            <p:nvSpPr>
              <p:cNvPr id="68" name="Oval 67"/>
              <p:cNvSpPr/>
              <p:nvPr/>
            </p:nvSpPr>
            <p:spPr bwMode="auto">
              <a:xfrm>
                <a:off x="9251885" y="5048428"/>
                <a:ext cx="303862" cy="310018"/>
              </a:xfrm>
              <a:prstGeom prst="ellipse">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69" name="Freeform 78"/>
              <p:cNvSpPr>
                <a:spLocks noEditPoints="1"/>
              </p:cNvSpPr>
              <p:nvPr/>
            </p:nvSpPr>
            <p:spPr bwMode="auto">
              <a:xfrm>
                <a:off x="9251885" y="5044582"/>
                <a:ext cx="313864" cy="313864"/>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bwMode="auto">
            <a:xfrm>
              <a:off x="8180707" y="2549889"/>
              <a:ext cx="1877135" cy="1309633"/>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65" name="WPfram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75208" y="1516088"/>
              <a:ext cx="2700767" cy="4973280"/>
            </a:xfrm>
            <a:prstGeom prst="rect">
              <a:avLst/>
            </a:prstGeom>
          </p:spPr>
        </p:pic>
      </p:grpSp>
      <p:sp>
        <p:nvSpPr>
          <p:cNvPr id="43" name="TextBox 42"/>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190208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1511" y="1295092"/>
            <a:ext cx="7414002" cy="11293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rPr>
              <a:t>Define In-App Item</a:t>
            </a:r>
          </a:p>
          <a:p>
            <a:pPr defTabSz="914099"/>
            <a:r>
              <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Consumable (bullets) or durable (guns)</a:t>
            </a:r>
          </a:p>
        </p:txBody>
      </p:sp>
      <p:sp>
        <p:nvSpPr>
          <p:cNvPr id="11" name="Rectangle 10"/>
          <p:cNvSpPr/>
          <p:nvPr/>
        </p:nvSpPr>
        <p:spPr bwMode="auto">
          <a:xfrm>
            <a:off x="701511" y="2515010"/>
            <a:ext cx="7414002" cy="11293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Integrate In-App </a:t>
            </a:r>
            <a:r>
              <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rPr>
              <a:t>to app experience</a:t>
            </a:r>
          </a:p>
          <a:p>
            <a:pPr defTabSz="914099"/>
            <a:r>
              <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rPr>
              <a:t>Use SDK to </a:t>
            </a:r>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sell items</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01511" y="3748576"/>
            <a:ext cx="7414002" cy="1129352"/>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Choose Countries and Pricing</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item price; change as frequently as needed</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1511" y="4982262"/>
            <a:ext cx="7414002" cy="11293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Manage, monitor and respond</a:t>
            </a: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manage sales reports, by item, region, date</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7" name="TextBox 16"/>
          <p:cNvSpPr txBox="1"/>
          <p:nvPr/>
        </p:nvSpPr>
        <p:spPr>
          <a:xfrm>
            <a:off x="8276362" y="3332381"/>
            <a:ext cx="3124199" cy="2517612"/>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b="1" dirty="0" smtClean="0">
                <a:solidFill>
                  <a:schemeClr val="bg1">
                    <a:alpha val="99000"/>
                  </a:schemeClr>
                </a:solidFill>
                <a:latin typeface="Segoe UI Light" pitchFamily="34" charset="0"/>
                <a:cs typeface="Segoe UI Light" pitchFamily="34" charset="0"/>
              </a:rPr>
              <a:t>Large Bag of Coins</a:t>
            </a:r>
          </a:p>
          <a:p>
            <a:pPr>
              <a:lnSpc>
                <a:spcPct val="90000"/>
              </a:lnSpc>
              <a:spcBef>
                <a:spcPct val="20000"/>
              </a:spcBef>
              <a:buSzPct val="90000"/>
            </a:pPr>
            <a:endParaRPr lang="en-US" dirty="0">
              <a:solidFill>
                <a:schemeClr val="bg1">
                  <a:lumMod val="60000"/>
                  <a:lumOff val="40000"/>
                  <a:alpha val="99000"/>
                </a:schemeClr>
              </a:solidFill>
              <a:latin typeface="Segoe UI Light" pitchFamily="34" charset="0"/>
              <a:cs typeface="Segoe UI Light" pitchFamily="34" charset="0"/>
            </a:endParaRPr>
          </a:p>
          <a:p>
            <a:pPr>
              <a:lnSpc>
                <a:spcPct val="90000"/>
              </a:lnSpc>
              <a:spcBef>
                <a:spcPct val="20000"/>
              </a:spcBef>
              <a:buSzPct val="90000"/>
            </a:pPr>
            <a:r>
              <a:rPr lang="en-US" dirty="0" smtClean="0">
                <a:solidFill>
                  <a:schemeClr val="bg1">
                    <a:alpha val="99000"/>
                  </a:schemeClr>
                </a:solidFill>
                <a:latin typeface="Segoe UI Light" pitchFamily="34" charset="0"/>
                <a:cs typeface="Segoe UI Light" pitchFamily="34" charset="0"/>
              </a:rPr>
              <a:t>Use the golden coins to buy food and clothing for your game pet, and help it grow faster!.</a:t>
            </a:r>
          </a:p>
          <a:p>
            <a:pPr>
              <a:lnSpc>
                <a:spcPct val="90000"/>
              </a:lnSpc>
              <a:spcBef>
                <a:spcPct val="20000"/>
              </a:spcBef>
              <a:buSzPct val="90000"/>
            </a:pPr>
            <a:endParaRPr lang="en-US" dirty="0">
              <a:solidFill>
                <a:schemeClr val="bg1">
                  <a:alpha val="99000"/>
                </a:schemeClr>
              </a:solidFill>
              <a:latin typeface="Segoe UI Light" pitchFamily="34" charset="0"/>
              <a:cs typeface="Segoe UI Light" pitchFamily="34" charset="0"/>
            </a:endParaRPr>
          </a:p>
          <a:p>
            <a:pPr>
              <a:lnSpc>
                <a:spcPct val="90000"/>
              </a:lnSpc>
              <a:spcBef>
                <a:spcPct val="20000"/>
              </a:spcBef>
              <a:buSzPct val="90000"/>
            </a:pPr>
            <a:r>
              <a:rPr lang="en-US" sz="2000" dirty="0" smtClean="0">
                <a:solidFill>
                  <a:schemeClr val="bg1">
                    <a:alpha val="99000"/>
                  </a:schemeClr>
                </a:solidFill>
                <a:latin typeface="Segoe UI Light" pitchFamily="34" charset="0"/>
                <a:cs typeface="Segoe UI Light" pitchFamily="34" charset="0"/>
              </a:rPr>
              <a:t>Price $1.99</a:t>
            </a:r>
          </a:p>
        </p:txBody>
      </p:sp>
      <p:sp>
        <p:nvSpPr>
          <p:cNvPr id="14" name="Title 1"/>
          <p:cNvSpPr>
            <a:spLocks noGrp="1"/>
          </p:cNvSpPr>
          <p:nvPr>
            <p:ph type="title"/>
          </p:nvPr>
        </p:nvSpPr>
        <p:spPr>
          <a:xfrm>
            <a:off x="507868" y="228600"/>
            <a:ext cx="11173090" cy="609398"/>
          </a:xfrm>
        </p:spPr>
        <p:txBody>
          <a:bodyPr/>
          <a:lstStyle/>
          <a:p>
            <a:r>
              <a:rPr lang="en-US" b="1" dirty="0" smtClean="0"/>
              <a:t>In-App Purchase: </a:t>
            </a:r>
            <a:r>
              <a:rPr lang="en-US" dirty="0" smtClean="0"/>
              <a:t>sell items in your app</a:t>
            </a:r>
            <a:endParaRPr lang="en-US" dirty="0"/>
          </a:p>
        </p:txBody>
      </p:sp>
      <p:sp>
        <p:nvSpPr>
          <p:cNvPr id="19" name="Rectangle 18"/>
          <p:cNvSpPr/>
          <p:nvPr/>
        </p:nvSpPr>
        <p:spPr bwMode="auto">
          <a:xfrm>
            <a:off x="8303591" y="1286499"/>
            <a:ext cx="3270379" cy="517089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29" name="WPfram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81799" y="1484118"/>
            <a:ext cx="2700767" cy="4973280"/>
          </a:xfrm>
          <a:prstGeom prst="rect">
            <a:avLst/>
          </a:prstGeom>
        </p:spPr>
      </p:pic>
      <p:pic>
        <p:nvPicPr>
          <p:cNvPr id="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97609" y="2028041"/>
            <a:ext cx="2018358" cy="334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314415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07866" y="1295092"/>
            <a:ext cx="11173091" cy="11293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License apps directly to business</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8077200" y="2691836"/>
            <a:ext cx="3603759" cy="326197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Monetize</a:t>
            </a: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8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Design the right business model, e.g. volume discount</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497196" y="2681624"/>
            <a:ext cx="3540326" cy="326197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Build apps</a:t>
            </a:r>
          </a:p>
          <a:p>
            <a:pPr defTabSz="914099"/>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Build enterprise apps, for example LOB, Expense reports, Remote Access, HR, Sales</a:t>
            </a:r>
          </a:p>
        </p:txBody>
      </p:sp>
      <p:sp>
        <p:nvSpPr>
          <p:cNvPr id="16" name="Rectangle 15"/>
          <p:cNvSpPr/>
          <p:nvPr/>
        </p:nvSpPr>
        <p:spPr bwMode="auto">
          <a:xfrm>
            <a:off x="4269096" y="2691836"/>
            <a:ext cx="3540326" cy="325176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Make apps available</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12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Promote and offer the apps to  enterprise customers</a:t>
            </a:r>
            <a:endParaRPr lang="en-US" sz="20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4" name="Title 1"/>
          <p:cNvSpPr>
            <a:spLocks noGrp="1"/>
          </p:cNvSpPr>
          <p:nvPr>
            <p:ph type="title"/>
          </p:nvPr>
        </p:nvSpPr>
        <p:spPr>
          <a:xfrm>
            <a:off x="507868" y="228600"/>
            <a:ext cx="11173090" cy="609398"/>
          </a:xfrm>
        </p:spPr>
        <p:txBody>
          <a:bodyPr/>
          <a:lstStyle/>
          <a:p>
            <a:r>
              <a:rPr lang="en-US" b="1" dirty="0" smtClean="0"/>
              <a:t>Enterprise </a:t>
            </a:r>
            <a:r>
              <a:rPr lang="en-US" dirty="0" smtClean="0"/>
              <a:t>opportunity</a:t>
            </a:r>
            <a:endParaRPr lang="en-US" dirty="0"/>
          </a:p>
        </p:txBody>
      </p:sp>
      <p:sp>
        <p:nvSpPr>
          <p:cNvPr id="12" name="TextBox 11"/>
          <p:cNvSpPr txBox="1"/>
          <p:nvPr/>
        </p:nvSpPr>
        <p:spPr>
          <a:xfrm>
            <a:off x="11775369" y="65736"/>
            <a:ext cx="349776"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2428832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624" y="228600"/>
            <a:ext cx="11149013" cy="609398"/>
          </a:xfrm>
        </p:spPr>
        <p:txBody>
          <a:bodyPr/>
          <a:lstStyle/>
          <a:p>
            <a:r>
              <a:rPr lang="en-US" b="1" dirty="0"/>
              <a:t>Enterprise Deployment </a:t>
            </a:r>
            <a:r>
              <a:rPr lang="en-US" dirty="0" smtClean="0"/>
              <a:t>process</a:t>
            </a:r>
            <a:endParaRPr lang="en-US" dirty="0"/>
          </a:p>
        </p:txBody>
      </p:sp>
      <p:sp>
        <p:nvSpPr>
          <p:cNvPr id="23" name="Rectangle 22"/>
          <p:cNvSpPr/>
          <p:nvPr/>
        </p:nvSpPr>
        <p:spPr bwMode="auto">
          <a:xfrm>
            <a:off x="6923675" y="1293338"/>
            <a:ext cx="3502047" cy="502429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Rectangle 23"/>
          <p:cNvSpPr/>
          <p:nvPr/>
        </p:nvSpPr>
        <p:spPr bwMode="auto">
          <a:xfrm>
            <a:off x="1340069" y="1293337"/>
            <a:ext cx="5441427" cy="1231499"/>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9" name="Rectangle 28"/>
          <p:cNvSpPr/>
          <p:nvPr/>
        </p:nvSpPr>
        <p:spPr bwMode="auto">
          <a:xfrm>
            <a:off x="1340069" y="4012425"/>
            <a:ext cx="5441427" cy="106454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0" name="Rectangle 29"/>
          <p:cNvSpPr/>
          <p:nvPr/>
        </p:nvSpPr>
        <p:spPr bwMode="auto">
          <a:xfrm>
            <a:off x="1340069" y="5222027"/>
            <a:ext cx="5441427" cy="109560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2" name="TextBox 31"/>
          <p:cNvSpPr txBox="1"/>
          <p:nvPr/>
        </p:nvSpPr>
        <p:spPr>
          <a:xfrm>
            <a:off x="1381350" y="1602775"/>
            <a:ext cx="4640511" cy="960263"/>
          </a:xfrm>
          <a:prstGeom prst="rect">
            <a:avLst/>
          </a:prstGeom>
          <a:noFill/>
        </p:spPr>
        <p:txBody>
          <a:bodyPr wrap="square" lIns="91440" tIns="91440" rIns="91440" bIns="91440" rtlCol="0">
            <a:spAutoFit/>
          </a:bodyPr>
          <a:lstStyle/>
          <a:p>
            <a:pPr>
              <a:lnSpc>
                <a:spcPct val="90000"/>
              </a:lnSpc>
              <a:spcBef>
                <a:spcPct val="20000"/>
              </a:spcBef>
              <a:buSzPct val="90000"/>
            </a:pPr>
            <a:r>
              <a:rPr lang="en-US" sz="2800" dirty="0" smtClean="0">
                <a:gradFill>
                  <a:gsLst>
                    <a:gs pos="0">
                      <a:schemeClr val="tx1"/>
                    </a:gs>
                    <a:gs pos="86000">
                      <a:schemeClr val="tx1"/>
                    </a:gs>
                  </a:gsLst>
                  <a:lin ang="5400000" scaled="0"/>
                </a:gradFill>
              </a:rPr>
              <a:t>Company develops or licenses app</a:t>
            </a:r>
          </a:p>
        </p:txBody>
      </p:sp>
      <p:sp>
        <p:nvSpPr>
          <p:cNvPr id="33" name="TextBox 32"/>
          <p:cNvSpPr txBox="1"/>
          <p:nvPr/>
        </p:nvSpPr>
        <p:spPr>
          <a:xfrm>
            <a:off x="1381350" y="3971481"/>
            <a:ext cx="4640511" cy="1188018"/>
          </a:xfrm>
          <a:prstGeom prst="rect">
            <a:avLst/>
          </a:prstGeom>
          <a:noFill/>
        </p:spPr>
        <p:txBody>
          <a:bodyPr wrap="square" lIns="91440" tIns="91440" rIns="91440" bIns="91440" rtlCol="0">
            <a:spAutoFit/>
          </a:bodyPr>
          <a:lstStyle/>
          <a:p>
            <a:pPr>
              <a:lnSpc>
                <a:spcPct val="90000"/>
              </a:lnSpc>
              <a:spcBef>
                <a:spcPct val="20000"/>
              </a:spcBef>
              <a:buSzPct val="90000"/>
            </a:pPr>
            <a:r>
              <a:rPr lang="en-US" sz="2800" dirty="0" smtClean="0">
                <a:gradFill>
                  <a:gsLst>
                    <a:gs pos="0">
                      <a:schemeClr val="tx1"/>
                    </a:gs>
                    <a:gs pos="86000">
                      <a:schemeClr val="tx1"/>
                    </a:gs>
                  </a:gsLst>
                  <a:lin ang="5400000" scaled="0"/>
                </a:gradFill>
              </a:rPr>
              <a:t>Company deploys through:</a:t>
            </a:r>
          </a:p>
          <a:p>
            <a:pPr>
              <a:lnSpc>
                <a:spcPct val="90000"/>
              </a:lnSpc>
              <a:spcBef>
                <a:spcPct val="20000"/>
              </a:spcBef>
              <a:buSzPct val="90000"/>
            </a:pPr>
            <a:r>
              <a:rPr lang="en-US" sz="2000" dirty="0" smtClean="0">
                <a:gradFill>
                  <a:gsLst>
                    <a:gs pos="0">
                      <a:schemeClr val="tx1"/>
                    </a:gs>
                    <a:gs pos="86000">
                      <a:schemeClr val="tx1"/>
                    </a:gs>
                  </a:gsLst>
                  <a:lin ang="5400000" scaled="0"/>
                </a:gradFill>
              </a:rPr>
              <a:t>Microsoft tools, internal distribution or third party installer</a:t>
            </a:r>
            <a:endParaRPr lang="en-US" sz="1200" dirty="0" smtClean="0">
              <a:gradFill>
                <a:gsLst>
                  <a:gs pos="0">
                    <a:schemeClr val="tx1"/>
                  </a:gs>
                  <a:gs pos="86000">
                    <a:schemeClr val="tx1"/>
                  </a:gs>
                </a:gsLst>
                <a:lin ang="5400000" scaled="0"/>
              </a:gradFill>
            </a:endParaRPr>
          </a:p>
        </p:txBody>
      </p:sp>
      <p:sp>
        <p:nvSpPr>
          <p:cNvPr id="34" name="TextBox 33"/>
          <p:cNvSpPr txBox="1"/>
          <p:nvPr/>
        </p:nvSpPr>
        <p:spPr>
          <a:xfrm>
            <a:off x="1381350" y="5367124"/>
            <a:ext cx="4640511" cy="960263"/>
          </a:xfrm>
          <a:prstGeom prst="rect">
            <a:avLst/>
          </a:prstGeom>
          <a:noFill/>
        </p:spPr>
        <p:txBody>
          <a:bodyPr wrap="square" lIns="91440" tIns="91440" rIns="91440" bIns="91440" rtlCol="0">
            <a:spAutoFit/>
          </a:bodyPr>
          <a:lstStyle/>
          <a:p>
            <a:pPr>
              <a:lnSpc>
                <a:spcPct val="90000"/>
              </a:lnSpc>
              <a:spcBef>
                <a:spcPct val="20000"/>
              </a:spcBef>
              <a:buSzPct val="90000"/>
            </a:pPr>
            <a:r>
              <a:rPr lang="en-US" sz="2800" dirty="0" smtClean="0">
                <a:gradFill>
                  <a:gsLst>
                    <a:gs pos="0">
                      <a:schemeClr val="tx1"/>
                    </a:gs>
                    <a:gs pos="86000">
                      <a:schemeClr val="tx1"/>
                    </a:gs>
                  </a:gsLst>
                  <a:lin ang="5400000" scaled="0"/>
                </a:gradFill>
              </a:rPr>
              <a:t>Company manages and revokes on command</a:t>
            </a:r>
            <a:endParaRPr lang="en-US" sz="2800" dirty="0">
              <a:gradFill>
                <a:gsLst>
                  <a:gs pos="0">
                    <a:schemeClr val="tx1"/>
                  </a:gs>
                  <a:gs pos="86000">
                    <a:schemeClr val="tx1"/>
                  </a:gs>
                </a:gsLst>
                <a:lin ang="5400000" scaled="0"/>
              </a:gradFill>
            </a:endParaRPr>
          </a:p>
        </p:txBody>
      </p:sp>
      <p:grpSp>
        <p:nvGrpSpPr>
          <p:cNvPr id="44" name="Group 43"/>
          <p:cNvGrpSpPr/>
          <p:nvPr/>
        </p:nvGrpSpPr>
        <p:grpSpPr>
          <a:xfrm>
            <a:off x="7102244" y="1530812"/>
            <a:ext cx="2700767" cy="4973280"/>
            <a:chOff x="8980275" y="358058"/>
            <a:chExt cx="2632014" cy="4846676"/>
          </a:xfrm>
        </p:grpSpPr>
        <p:pic>
          <p:nvPicPr>
            <p:cNvPr id="48"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9516435" y="927583"/>
              <a:ext cx="1923779" cy="3206298"/>
            </a:xfrm>
            <a:prstGeom prst="rect">
              <a:avLst/>
            </a:prstGeom>
            <a:noFill/>
          </p:spPr>
        </p:pic>
        <p:pic>
          <p:nvPicPr>
            <p:cNvPr id="49" name="WPfram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80275" y="358058"/>
              <a:ext cx="2632014" cy="4846676"/>
            </a:xfrm>
            <a:prstGeom prst="rect">
              <a:avLst/>
            </a:prstGeom>
          </p:spPr>
        </p:pic>
      </p:grpSp>
      <p:sp>
        <p:nvSpPr>
          <p:cNvPr id="16" name="TextBox 15"/>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
        <p:nvSpPr>
          <p:cNvPr id="14" name="Rectangle 13"/>
          <p:cNvSpPr/>
          <p:nvPr/>
        </p:nvSpPr>
        <p:spPr bwMode="auto">
          <a:xfrm>
            <a:off x="1340069" y="2644490"/>
            <a:ext cx="5437592" cy="123149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28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Company acquires and applies certificate to managed devices</a:t>
            </a:r>
            <a:endParaRPr lang="en-US" sz="28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60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81452" y="3451049"/>
            <a:ext cx="6718301" cy="1232464"/>
          </a:xfrm>
        </p:spPr>
        <p:txBody>
          <a:bodyPr/>
          <a:lstStyle/>
          <a:p>
            <a:r>
              <a:rPr lang="en-US" dirty="0" smtClean="0"/>
              <a:t>Windows </a:t>
            </a:r>
            <a:r>
              <a:rPr lang="en-US" dirty="0" smtClean="0"/>
              <a:t>Phone: </a:t>
            </a:r>
            <a:r>
              <a:rPr lang="en-US" dirty="0" smtClean="0"/>
              <a:t/>
            </a:r>
            <a:br>
              <a:rPr lang="en-US" dirty="0" smtClean="0"/>
            </a:br>
            <a:r>
              <a:rPr lang="en-US" dirty="0" smtClean="0"/>
              <a:t>past, present and future</a:t>
            </a:r>
            <a:endParaRPr lang="en-US" dirty="0"/>
          </a:p>
        </p:txBody>
      </p:sp>
      <p:sp>
        <p:nvSpPr>
          <p:cNvPr id="3" name="Subtitle 2"/>
          <p:cNvSpPr>
            <a:spLocks noGrp="1"/>
          </p:cNvSpPr>
          <p:nvPr>
            <p:ph type="subTitle" idx="1"/>
          </p:nvPr>
        </p:nvSpPr>
        <p:spPr/>
        <p:txBody>
          <a:bodyPr/>
          <a:lstStyle/>
          <a:p>
            <a:r>
              <a:rPr lang="en-US" sz="2000" dirty="0" err="1" smtClean="0"/>
              <a:t>Oleksandr</a:t>
            </a:r>
            <a:r>
              <a:rPr lang="en-US" sz="2000" dirty="0" smtClean="0"/>
              <a:t> </a:t>
            </a:r>
            <a:r>
              <a:rPr lang="en-US" sz="2000" dirty="0" err="1" smtClean="0"/>
              <a:t>Krakovetskyi</a:t>
            </a:r>
            <a:endParaRPr lang="en-US" sz="2000" dirty="0" smtClean="0"/>
          </a:p>
          <a:p>
            <a:r>
              <a:rPr lang="en-US" dirty="0" err="1" smtClean="0"/>
              <a:t>DevRain</a:t>
            </a:r>
            <a:r>
              <a:rPr lang="en-US" dirty="0" smtClean="0"/>
              <a:t> Solutions, @</a:t>
            </a:r>
            <a:r>
              <a:rPr lang="en-US" dirty="0" err="1" smtClean="0"/>
              <a:t>msugvnua</a:t>
            </a:r>
            <a:endParaRPr lang="en-US" dirty="0"/>
          </a:p>
        </p:txBody>
      </p:sp>
      <p:sp useBgFill="1">
        <p:nvSpPr>
          <p:cNvPr id="4" name="MASK bottom"/>
          <p:cNvSpPr/>
          <p:nvPr/>
        </p:nvSpPr>
        <p:spPr bwMode="auto">
          <a:xfrm>
            <a:off x="3884612" y="6019800"/>
            <a:ext cx="8304213" cy="8382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6992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6624" y="182265"/>
            <a:ext cx="12044812" cy="670338"/>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b="1" dirty="0" smtClean="0"/>
              <a:t>Microsoft IT </a:t>
            </a:r>
            <a:r>
              <a:rPr lang="en-US" dirty="0" smtClean="0"/>
              <a:t>example</a:t>
            </a:r>
            <a:endParaRPr lang="en-US" dirty="0"/>
          </a:p>
        </p:txBody>
      </p:sp>
      <p:sp>
        <p:nvSpPr>
          <p:cNvPr id="7" name="Rectangle 6"/>
          <p:cNvSpPr/>
          <p:nvPr/>
        </p:nvSpPr>
        <p:spPr bwMode="auto">
          <a:xfrm>
            <a:off x="0" y="1436917"/>
            <a:ext cx="12188825" cy="4408714"/>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9613" y="2087704"/>
            <a:ext cx="8229600" cy="3047238"/>
          </a:xfrm>
          <a:prstGeom prst="rect">
            <a:avLst/>
          </a:prstGeom>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819979" y="1575135"/>
            <a:ext cx="2195400" cy="411592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31338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3070359" y="1236892"/>
            <a:ext cx="5412319" cy="515982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52" name="TextBox 51"/>
          <p:cNvSpPr txBox="1"/>
          <p:nvPr/>
        </p:nvSpPr>
        <p:spPr>
          <a:xfrm>
            <a:off x="3070359" y="5547255"/>
            <a:ext cx="3577774" cy="849463"/>
          </a:xfrm>
          <a:prstGeom prst="rect">
            <a:avLst/>
          </a:prstGeom>
          <a:noFill/>
        </p:spPr>
        <p:txBody>
          <a:bodyPr wrap="none" lIns="91440" tIns="91440" rIns="91440" bIns="91440" rtlCol="0">
            <a:spAutoFit/>
          </a:bodyPr>
          <a:lstStyle/>
          <a:p>
            <a:pPr>
              <a:lnSpc>
                <a:spcPct val="90000"/>
              </a:lnSpc>
              <a:spcBef>
                <a:spcPct val="20000"/>
              </a:spcBef>
              <a:buSzPct val="90000"/>
            </a:pPr>
            <a:r>
              <a:rPr lang="en-US" sz="2400" dirty="0" smtClean="0">
                <a:solidFill>
                  <a:schemeClr val="tx1">
                    <a:alpha val="99000"/>
                  </a:schemeClr>
                </a:solidFill>
              </a:rPr>
              <a:t>Find and install </a:t>
            </a:r>
            <a:br>
              <a:rPr lang="en-US" sz="2400" dirty="0" smtClean="0">
                <a:solidFill>
                  <a:schemeClr val="tx1">
                    <a:alpha val="99000"/>
                  </a:schemeClr>
                </a:solidFill>
              </a:rPr>
            </a:br>
            <a:r>
              <a:rPr lang="en-US" sz="2400" dirty="0" smtClean="0">
                <a:solidFill>
                  <a:schemeClr val="tx1">
                    <a:alpha val="99000"/>
                  </a:schemeClr>
                </a:solidFill>
              </a:rPr>
              <a:t>apps, as you normally do</a:t>
            </a:r>
          </a:p>
        </p:txBody>
      </p:sp>
      <p:sp>
        <p:nvSpPr>
          <p:cNvPr id="26" name="Rectangle 25"/>
          <p:cNvSpPr/>
          <p:nvPr/>
        </p:nvSpPr>
        <p:spPr bwMode="auto">
          <a:xfrm>
            <a:off x="8971581" y="5600471"/>
            <a:ext cx="2624832" cy="64036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 name="Title 1"/>
          <p:cNvSpPr txBox="1">
            <a:spLocks/>
          </p:cNvSpPr>
          <p:nvPr/>
        </p:nvSpPr>
        <p:spPr>
          <a:xfrm>
            <a:off x="339924" y="185439"/>
            <a:ext cx="11328532" cy="609398"/>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b="1" dirty="0" smtClean="0"/>
              <a:t>Microsoft </a:t>
            </a:r>
            <a:r>
              <a:rPr lang="en-US" dirty="0" smtClean="0"/>
              <a:t>user experience</a:t>
            </a:r>
            <a:endParaRPr lang="en-US" dirty="0"/>
          </a:p>
        </p:txBody>
      </p:sp>
      <p:sp>
        <p:nvSpPr>
          <p:cNvPr id="5" name="TextBox 4"/>
          <p:cNvSpPr txBox="1"/>
          <p:nvPr/>
        </p:nvSpPr>
        <p:spPr>
          <a:xfrm>
            <a:off x="1113916" y="5682838"/>
            <a:ext cx="1611339" cy="517065"/>
          </a:xfrm>
          <a:prstGeom prst="rect">
            <a:avLst/>
          </a:prstGeom>
          <a:noFill/>
        </p:spPr>
        <p:txBody>
          <a:bodyPr wrap="none" lIns="91440" tIns="91440" rIns="91440" bIns="91440" rtlCol="0">
            <a:spAutoFit/>
          </a:bodyPr>
          <a:lstStyle/>
          <a:p>
            <a:pPr>
              <a:lnSpc>
                <a:spcPct val="90000"/>
              </a:lnSpc>
              <a:spcBef>
                <a:spcPct val="20000"/>
              </a:spcBef>
              <a:buSzPct val="90000"/>
            </a:pPr>
            <a:r>
              <a:rPr lang="en-US" sz="2400" dirty="0" smtClean="0">
                <a:solidFill>
                  <a:schemeClr val="tx1">
                    <a:alpha val="99000"/>
                  </a:schemeClr>
                </a:solidFill>
              </a:rPr>
              <a:t>MS IT Hub</a:t>
            </a:r>
          </a:p>
        </p:txBody>
      </p:sp>
      <p:sp>
        <p:nvSpPr>
          <p:cNvPr id="7" name="TextBox 6"/>
          <p:cNvSpPr txBox="1"/>
          <p:nvPr/>
        </p:nvSpPr>
        <p:spPr>
          <a:xfrm>
            <a:off x="9215211" y="5682838"/>
            <a:ext cx="2103461" cy="517065"/>
          </a:xfrm>
          <a:prstGeom prst="rect">
            <a:avLst/>
          </a:prstGeom>
          <a:noFill/>
        </p:spPr>
        <p:txBody>
          <a:bodyPr wrap="none" lIns="91440" tIns="91440" rIns="91440" bIns="91440" rtlCol="0">
            <a:spAutoFit/>
          </a:bodyPr>
          <a:lstStyle/>
          <a:p>
            <a:pPr>
              <a:lnSpc>
                <a:spcPct val="90000"/>
              </a:lnSpc>
              <a:spcBef>
                <a:spcPct val="20000"/>
              </a:spcBef>
              <a:buSzPct val="90000"/>
            </a:pPr>
            <a:r>
              <a:rPr lang="en-US" sz="2400" dirty="0" smtClean="0">
                <a:solidFill>
                  <a:schemeClr val="tx1">
                    <a:alpha val="99000"/>
                  </a:schemeClr>
                </a:solidFill>
              </a:rPr>
              <a:t>View user info</a:t>
            </a:r>
          </a:p>
        </p:txBody>
      </p:sp>
      <p:sp>
        <p:nvSpPr>
          <p:cNvPr id="34" name="Rectangle 33"/>
          <p:cNvSpPr/>
          <p:nvPr/>
        </p:nvSpPr>
        <p:spPr bwMode="auto">
          <a:xfrm>
            <a:off x="8584792" y="1236892"/>
            <a:ext cx="3226208" cy="515982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6" name="Rectangle 35"/>
          <p:cNvSpPr/>
          <p:nvPr/>
        </p:nvSpPr>
        <p:spPr bwMode="auto">
          <a:xfrm>
            <a:off x="380869" y="1236892"/>
            <a:ext cx="2590931" cy="515982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37" name="Picture 3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92814" y="1895874"/>
            <a:ext cx="1668883" cy="3026694"/>
          </a:xfrm>
          <a:prstGeom prst="rect">
            <a:avLst/>
          </a:prstGeom>
        </p:spPr>
      </p:pic>
      <p:pic>
        <p:nvPicPr>
          <p:cNvPr id="38"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3132838" y="1428493"/>
            <a:ext cx="2001407" cy="4032059"/>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8961" y="1929665"/>
            <a:ext cx="1770025" cy="3171294"/>
          </a:xfrm>
          <a:prstGeom prst="rect">
            <a:avLst/>
          </a:prstGeom>
        </p:spPr>
      </p:pic>
      <p:pic>
        <p:nvPicPr>
          <p:cNvPr id="40" name="Picture 3"/>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49295" y="1479726"/>
            <a:ext cx="2086716" cy="39121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9468" y="1920521"/>
            <a:ext cx="1665365" cy="3020315"/>
          </a:xfrm>
          <a:prstGeom prst="rect">
            <a:avLst/>
          </a:prstGeom>
        </p:spPr>
      </p:pic>
      <p:pic>
        <p:nvPicPr>
          <p:cNvPr id="42"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278718" y="1443731"/>
            <a:ext cx="2001407" cy="4037427"/>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55116" y="1834492"/>
            <a:ext cx="1741133" cy="3183718"/>
          </a:xfrm>
          <a:prstGeom prst="rect">
            <a:avLst/>
          </a:prstGeom>
        </p:spPr>
      </p:pic>
      <p:pic>
        <p:nvPicPr>
          <p:cNvPr id="44" name="Picture 3"/>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5305659" y="1459596"/>
            <a:ext cx="2046833" cy="4000956"/>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13271" y="1929248"/>
            <a:ext cx="1696962" cy="2980303"/>
          </a:xfrm>
          <a:prstGeom prst="rect">
            <a:avLst/>
          </a:prstGeom>
        </p:spPr>
      </p:pic>
      <p:pic>
        <p:nvPicPr>
          <p:cNvPr id="46" name="Picture 3"/>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6341868" y="1453111"/>
            <a:ext cx="2050151" cy="400744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48952" y="1921244"/>
            <a:ext cx="1660930" cy="3012272"/>
          </a:xfrm>
          <a:prstGeom prst="rect">
            <a:avLst/>
          </a:prstGeom>
        </p:spPr>
      </p:pic>
      <p:pic>
        <p:nvPicPr>
          <p:cNvPr id="48"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684630" y="1454608"/>
            <a:ext cx="2001407" cy="4033075"/>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896936" y="1908030"/>
            <a:ext cx="1665649" cy="3058278"/>
          </a:xfrm>
          <a:prstGeom prst="rect">
            <a:avLst/>
          </a:prstGeom>
        </p:spPr>
      </p:pic>
      <p:pic>
        <p:nvPicPr>
          <p:cNvPr id="50" name="Picture 3"/>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9721881" y="1441537"/>
            <a:ext cx="2001407" cy="4078795"/>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TextBox 52"/>
          <p:cNvSpPr txBox="1"/>
          <p:nvPr/>
        </p:nvSpPr>
        <p:spPr>
          <a:xfrm>
            <a:off x="380868" y="5892407"/>
            <a:ext cx="1704313" cy="517065"/>
          </a:xfrm>
          <a:prstGeom prst="rect">
            <a:avLst/>
          </a:prstGeom>
          <a:noFill/>
        </p:spPr>
        <p:txBody>
          <a:bodyPr wrap="none" lIns="91440" tIns="91440" rIns="91440" bIns="91440" rtlCol="0">
            <a:spAutoFit/>
          </a:bodyPr>
          <a:lstStyle/>
          <a:p>
            <a:pPr>
              <a:lnSpc>
                <a:spcPct val="90000"/>
              </a:lnSpc>
              <a:spcBef>
                <a:spcPct val="20000"/>
              </a:spcBef>
              <a:buSzPct val="90000"/>
            </a:pPr>
            <a:r>
              <a:rPr lang="en-US" sz="2400" dirty="0" smtClean="0">
                <a:solidFill>
                  <a:schemeClr val="tx1">
                    <a:alpha val="99000"/>
                  </a:schemeClr>
                </a:solidFill>
              </a:rPr>
              <a:t>Access hub</a:t>
            </a:r>
          </a:p>
        </p:txBody>
      </p:sp>
      <p:sp>
        <p:nvSpPr>
          <p:cNvPr id="54" name="TextBox 53"/>
          <p:cNvSpPr txBox="1"/>
          <p:nvPr/>
        </p:nvSpPr>
        <p:spPr>
          <a:xfrm>
            <a:off x="8584792" y="5879653"/>
            <a:ext cx="3032433" cy="517065"/>
          </a:xfrm>
          <a:prstGeom prst="rect">
            <a:avLst/>
          </a:prstGeom>
          <a:noFill/>
        </p:spPr>
        <p:txBody>
          <a:bodyPr wrap="none" lIns="91440" tIns="91440" rIns="91440" bIns="91440" rtlCol="0">
            <a:spAutoFit/>
          </a:bodyPr>
          <a:lstStyle/>
          <a:p>
            <a:pPr>
              <a:lnSpc>
                <a:spcPct val="90000"/>
              </a:lnSpc>
              <a:spcBef>
                <a:spcPct val="20000"/>
              </a:spcBef>
              <a:buSzPct val="90000"/>
            </a:pPr>
            <a:r>
              <a:rPr lang="en-US" sz="2400" dirty="0" smtClean="0">
                <a:solidFill>
                  <a:schemeClr val="tx1">
                    <a:alpha val="99000"/>
                  </a:schemeClr>
                </a:solidFill>
              </a:rPr>
              <a:t>View alerts, view info</a:t>
            </a:r>
          </a:p>
        </p:txBody>
      </p:sp>
      <p:sp>
        <p:nvSpPr>
          <p:cNvPr id="30" name="TextBox 29"/>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spTree>
    <p:extLst>
      <p:ext uri="{BB962C8B-B14F-4D97-AF65-F5344CB8AC3E}">
        <p14:creationId xmlns:p14="http://schemas.microsoft.com/office/powerpoint/2010/main" val="13692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7011402" y="1215372"/>
            <a:ext cx="2313170" cy="374706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3" name="Rectangle 32"/>
          <p:cNvSpPr/>
          <p:nvPr/>
        </p:nvSpPr>
        <p:spPr bwMode="auto">
          <a:xfrm>
            <a:off x="9471355" y="1215462"/>
            <a:ext cx="2313170" cy="374706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380868" y="240031"/>
            <a:ext cx="11328532" cy="609398"/>
          </a:xfrm>
        </p:spPr>
        <p:txBody>
          <a:bodyPr/>
          <a:lstStyle/>
          <a:p>
            <a:r>
              <a:rPr lang="en-US" b="1" dirty="0" smtClean="0"/>
              <a:t>Mobile Operator </a:t>
            </a:r>
            <a:r>
              <a:rPr lang="en-US" dirty="0" smtClean="0"/>
              <a:t>billing drives 2x revenue</a:t>
            </a:r>
            <a:endParaRPr lang="en-US" dirty="0"/>
          </a:p>
        </p:txBody>
      </p:sp>
      <p:sp>
        <p:nvSpPr>
          <p:cNvPr id="18" name="Rectangle 17"/>
          <p:cNvSpPr/>
          <p:nvPr/>
        </p:nvSpPr>
        <p:spPr bwMode="auto">
          <a:xfrm>
            <a:off x="411116" y="2338580"/>
            <a:ext cx="6446884" cy="262385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800" dirty="0" smtClean="0">
              <a:solidFill>
                <a:srgbClr val="FFFFFF">
                  <a:alpha val="98824"/>
                </a:srgbClr>
              </a:solidFill>
              <a:latin typeface="Segoe UI" pitchFamily="34" charset="0"/>
              <a:ea typeface="Segoe UI" pitchFamily="34" charset="0"/>
              <a:cs typeface="Segoe UI" pitchFamily="34" charset="0"/>
            </a:endParaRPr>
          </a:p>
        </p:txBody>
      </p:sp>
      <p:sp>
        <p:nvSpPr>
          <p:cNvPr id="19" name="Text Placeholder 2"/>
          <p:cNvSpPr txBox="1">
            <a:spLocks/>
          </p:cNvSpPr>
          <p:nvPr/>
        </p:nvSpPr>
        <p:spPr>
          <a:xfrm>
            <a:off x="2434638" y="3650508"/>
            <a:ext cx="4293033" cy="1223008"/>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400" dirty="0" smtClean="0"/>
              <a:t>75% of users choose operator billing vs. credit card (when available)</a:t>
            </a:r>
          </a:p>
        </p:txBody>
      </p:sp>
      <p:sp>
        <p:nvSpPr>
          <p:cNvPr id="21" name="TextBox 20"/>
          <p:cNvSpPr txBox="1"/>
          <p:nvPr/>
        </p:nvSpPr>
        <p:spPr>
          <a:xfrm>
            <a:off x="411116" y="2553306"/>
            <a:ext cx="6446884" cy="1071062"/>
          </a:xfrm>
          <a:prstGeom prst="rect">
            <a:avLst/>
          </a:prstGeom>
          <a:noFill/>
        </p:spPr>
        <p:txBody>
          <a:bodyPr wrap="square" lIns="91440" tIns="91440" rIns="91440" bIns="91440" rtlCol="0">
            <a:spAutoFit/>
          </a:bodyPr>
          <a:lstStyle/>
          <a:p>
            <a:pPr>
              <a:lnSpc>
                <a:spcPct val="90000"/>
              </a:lnSpc>
              <a:spcBef>
                <a:spcPct val="20000"/>
              </a:spcBef>
              <a:buSzPct val="90000"/>
            </a:pPr>
            <a:r>
              <a:rPr lang="en-US" sz="3200" dirty="0" smtClean="0">
                <a:gradFill>
                  <a:gsLst>
                    <a:gs pos="0">
                      <a:schemeClr val="tx1"/>
                    </a:gs>
                    <a:gs pos="86000">
                      <a:schemeClr val="tx1"/>
                    </a:gs>
                  </a:gsLst>
                  <a:lin ang="5400000" scaled="0"/>
                </a:gradFill>
              </a:rPr>
              <a:t>Simple one-step purchase process drives more app revenue</a:t>
            </a:r>
          </a:p>
        </p:txBody>
      </p:sp>
      <p:sp>
        <p:nvSpPr>
          <p:cNvPr id="32" name="Rectangle 31"/>
          <p:cNvSpPr/>
          <p:nvPr/>
        </p:nvSpPr>
        <p:spPr bwMode="auto">
          <a:xfrm>
            <a:off x="401591" y="1237250"/>
            <a:ext cx="6456409" cy="9878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3200" dirty="0" smtClean="0">
                <a:solidFill>
                  <a:srgbClr val="FFFFFF">
                    <a:alpha val="98824"/>
                  </a:srgbClr>
                </a:solidFill>
                <a:latin typeface="Segoe UI" pitchFamily="34" charset="0"/>
                <a:ea typeface="Segoe UI" pitchFamily="34" charset="0"/>
                <a:cs typeface="Segoe UI" pitchFamily="34" charset="0"/>
              </a:rPr>
              <a:t>Seamless purchase through MO</a:t>
            </a:r>
          </a:p>
        </p:txBody>
      </p:sp>
      <p:grpSp>
        <p:nvGrpSpPr>
          <p:cNvPr id="20" name="Group 19"/>
          <p:cNvGrpSpPr/>
          <p:nvPr/>
        </p:nvGrpSpPr>
        <p:grpSpPr>
          <a:xfrm>
            <a:off x="7035388" y="1367740"/>
            <a:ext cx="2018052" cy="3716107"/>
            <a:chOff x="5441535" y="1605738"/>
            <a:chExt cx="2700767" cy="4973280"/>
          </a:xfrm>
        </p:grpSpPr>
        <p:pic>
          <p:nvPicPr>
            <p:cNvPr id="22" name="Picture 21" descr="http://rtexgmssa04/apollo/Assets_Esb/Pay_picker_2_21_12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6167" y="2162432"/>
              <a:ext cx="1964725" cy="3274542"/>
            </a:xfrm>
            <a:prstGeom prst="rect">
              <a:avLst/>
            </a:prstGeom>
            <a:noFill/>
            <a:extLst>
              <a:ext uri="{909E8E84-426E-40DD-AFC4-6F175D3DCCD1}">
                <a14:hiddenFill xmlns:a14="http://schemas.microsoft.com/office/drawing/2010/main">
                  <a:solidFill>
                    <a:srgbClr val="FFFFFF"/>
                  </a:solidFill>
                </a14:hiddenFill>
              </a:ext>
            </a:extLst>
          </p:spPr>
        </p:pic>
        <p:pic>
          <p:nvPicPr>
            <p:cNvPr id="23" name="WPfram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41535" y="1605738"/>
              <a:ext cx="2700767" cy="4973280"/>
            </a:xfrm>
            <a:prstGeom prst="rect">
              <a:avLst/>
            </a:prstGeom>
          </p:spPr>
        </p:pic>
        <p:sp>
          <p:nvSpPr>
            <p:cNvPr id="24" name="Rectangle 23"/>
            <p:cNvSpPr/>
            <p:nvPr/>
          </p:nvSpPr>
          <p:spPr>
            <a:xfrm>
              <a:off x="6030098" y="2323527"/>
              <a:ext cx="1729946" cy="206436"/>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8824"/>
                  </a:srgbClr>
                </a:solidFill>
                <a:latin typeface="Segoe UI" pitchFamily="34" charset="0"/>
                <a:ea typeface="Segoe UI" pitchFamily="34" charset="0"/>
                <a:cs typeface="Segoe UI" pitchFamily="34" charset="0"/>
              </a:endParaRPr>
            </a:p>
          </p:txBody>
        </p:sp>
        <p:sp>
          <p:nvSpPr>
            <p:cNvPr id="25" name="Rectangle 24"/>
            <p:cNvSpPr/>
            <p:nvPr/>
          </p:nvSpPr>
          <p:spPr bwMode="auto">
            <a:xfrm>
              <a:off x="6030098" y="3364268"/>
              <a:ext cx="1729946" cy="480132"/>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8824"/>
                  </a:srgbClr>
                </a:solidFill>
                <a:latin typeface="Segoe UI" pitchFamily="34" charset="0"/>
                <a:ea typeface="Segoe UI" pitchFamily="34" charset="0"/>
                <a:cs typeface="Segoe UI" pitchFamily="34" charset="0"/>
              </a:endParaRPr>
            </a:p>
          </p:txBody>
        </p:sp>
      </p:grpSp>
      <p:grpSp>
        <p:nvGrpSpPr>
          <p:cNvPr id="35" name="Group 34"/>
          <p:cNvGrpSpPr/>
          <p:nvPr/>
        </p:nvGrpSpPr>
        <p:grpSpPr>
          <a:xfrm>
            <a:off x="9448397" y="1326232"/>
            <a:ext cx="2018052" cy="3716107"/>
            <a:chOff x="8718380" y="1605738"/>
            <a:chExt cx="2700767" cy="4973280"/>
          </a:xfrm>
        </p:grpSpPr>
        <p:sp>
          <p:nvSpPr>
            <p:cNvPr id="37" name="Rectangle 36"/>
            <p:cNvSpPr/>
            <p:nvPr/>
          </p:nvSpPr>
          <p:spPr bwMode="auto">
            <a:xfrm>
              <a:off x="9238310" y="2162432"/>
              <a:ext cx="2053238" cy="3354734"/>
            </a:xfrm>
            <a:prstGeom prst="rect">
              <a:avLst/>
            </a:prstGeom>
            <a:solidFill>
              <a:srgbClr val="00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8" name="TextBox 37"/>
            <p:cNvSpPr txBox="1"/>
            <p:nvPr/>
          </p:nvSpPr>
          <p:spPr>
            <a:xfrm>
              <a:off x="9248299" y="2324914"/>
              <a:ext cx="1306716" cy="301601"/>
            </a:xfrm>
            <a:prstGeom prst="rect">
              <a:avLst/>
            </a:prstGeom>
            <a:noFill/>
          </p:spPr>
          <p:txBody>
            <a:bodyPr wrap="none" lIns="91440" tIns="91440" rIns="91440" bIns="91440" rtlCol="0">
              <a:spAutoFit/>
            </a:bodyPr>
            <a:lstStyle/>
            <a:p>
              <a:pPr>
                <a:lnSpc>
                  <a:spcPct val="90000"/>
                </a:lnSpc>
                <a:spcBef>
                  <a:spcPct val="20000"/>
                </a:spcBef>
                <a:buSzPct val="90000"/>
              </a:pPr>
              <a:r>
                <a:rPr lang="en-US" sz="1200" spc="70" dirty="0" smtClean="0">
                  <a:gradFill>
                    <a:gsLst>
                      <a:gs pos="0">
                        <a:schemeClr val="tx1"/>
                      </a:gs>
                      <a:gs pos="86000">
                        <a:schemeClr val="tx1"/>
                      </a:gs>
                    </a:gsLst>
                    <a:lin ang="5400000" scaled="0"/>
                  </a:gradFill>
                </a:rPr>
                <a:t>Confirm purchase</a:t>
              </a:r>
            </a:p>
          </p:txBody>
        </p:sp>
        <p:sp>
          <p:nvSpPr>
            <p:cNvPr id="39" name="TextBox 38"/>
            <p:cNvSpPr txBox="1"/>
            <p:nvPr/>
          </p:nvSpPr>
          <p:spPr>
            <a:xfrm>
              <a:off x="10825033" y="2149149"/>
              <a:ext cx="370938" cy="253980"/>
            </a:xfrm>
            <a:prstGeom prst="rect">
              <a:avLst/>
            </a:prstGeom>
            <a:noFill/>
          </p:spPr>
          <p:txBody>
            <a:bodyPr wrap="none" lIns="91440" tIns="91440" rIns="91440" bIns="91440" rtlCol="0">
              <a:spAutoFit/>
            </a:bodyPr>
            <a:lstStyle/>
            <a:p>
              <a:pPr>
                <a:lnSpc>
                  <a:spcPct val="90000"/>
                </a:lnSpc>
                <a:spcBef>
                  <a:spcPct val="20000"/>
                </a:spcBef>
                <a:buSzPct val="90000"/>
              </a:pPr>
              <a:r>
                <a:rPr lang="en-US" sz="800" dirty="0" smtClean="0">
                  <a:gradFill>
                    <a:gsLst>
                      <a:gs pos="0">
                        <a:schemeClr val="tx1"/>
                      </a:gs>
                      <a:gs pos="86000">
                        <a:schemeClr val="tx1"/>
                      </a:gs>
                    </a:gsLst>
                    <a:lin ang="5400000" scaled="0"/>
                  </a:gradFill>
                </a:rPr>
                <a:t>12:38</a:t>
              </a:r>
            </a:p>
          </p:txBody>
        </p:sp>
        <p:sp>
          <p:nvSpPr>
            <p:cNvPr id="40" name="TextBox 39"/>
            <p:cNvSpPr txBox="1"/>
            <p:nvPr/>
          </p:nvSpPr>
          <p:spPr>
            <a:xfrm>
              <a:off x="9248976" y="2521362"/>
              <a:ext cx="1280370" cy="490763"/>
            </a:xfrm>
            <a:prstGeom prst="rect">
              <a:avLst/>
            </a:prstGeom>
            <a:noFill/>
          </p:spPr>
          <p:txBody>
            <a:bodyPr wrap="none" lIns="91440" tIns="91440" rIns="91440" bIns="91440" rtlCol="0">
              <a:spAutoFit/>
            </a:bodyPr>
            <a:lstStyle/>
            <a:p>
              <a:pPr>
                <a:lnSpc>
                  <a:spcPct val="90000"/>
                </a:lnSpc>
                <a:buSzPct val="90000"/>
              </a:pPr>
              <a:r>
                <a:rPr lang="en-US" sz="900" dirty="0" smtClean="0">
                  <a:gradFill>
                    <a:gsLst>
                      <a:gs pos="0">
                        <a:schemeClr val="tx1"/>
                      </a:gs>
                      <a:gs pos="86000">
                        <a:schemeClr val="tx1"/>
                      </a:gs>
                    </a:gsLst>
                    <a:lin ang="5400000" scaled="0"/>
                  </a:gradFill>
                </a:rPr>
                <a:t>Fruit Ninja</a:t>
              </a:r>
            </a:p>
            <a:p>
              <a:pPr>
                <a:buSzPct val="90000"/>
              </a:pPr>
              <a:r>
                <a:rPr lang="en-US" sz="900" dirty="0" smtClean="0">
                  <a:gradFill>
                    <a:gsLst>
                      <a:gs pos="0">
                        <a:schemeClr val="tx1"/>
                      </a:gs>
                      <a:gs pos="86000">
                        <a:schemeClr val="tx1"/>
                      </a:gs>
                    </a:gsLst>
                    <a:lin ang="5400000" scaled="0"/>
                  </a:gradFill>
                </a:rPr>
                <a:t>Microsoft Game Studios</a:t>
              </a:r>
              <a:br>
                <a:rPr lang="en-US" sz="900" dirty="0" smtClean="0">
                  <a:gradFill>
                    <a:gsLst>
                      <a:gs pos="0">
                        <a:schemeClr val="tx1"/>
                      </a:gs>
                      <a:gs pos="86000">
                        <a:schemeClr val="tx1"/>
                      </a:gs>
                    </a:gsLst>
                    <a:lin ang="5400000" scaled="0"/>
                  </a:gradFill>
                </a:rPr>
              </a:br>
              <a:r>
                <a:rPr lang="en-US" sz="800" dirty="0" smtClean="0">
                  <a:gradFill>
                    <a:gsLst>
                      <a:gs pos="0">
                        <a:schemeClr val="tx1"/>
                      </a:gs>
                      <a:gs pos="86000">
                        <a:schemeClr val="tx1"/>
                      </a:gs>
                    </a:gsLst>
                    <a:lin ang="5400000" scaled="0"/>
                  </a:gradFill>
                </a:rPr>
                <a:t>$2.99 plus taxes if applicable</a:t>
              </a:r>
            </a:p>
          </p:txBody>
        </p:sp>
        <p:sp>
          <p:nvSpPr>
            <p:cNvPr id="41" name="TextBox 40"/>
            <p:cNvSpPr txBox="1"/>
            <p:nvPr/>
          </p:nvSpPr>
          <p:spPr>
            <a:xfrm>
              <a:off x="9245452" y="3057115"/>
              <a:ext cx="1660678" cy="253980"/>
            </a:xfrm>
            <a:prstGeom prst="rect">
              <a:avLst/>
            </a:prstGeom>
            <a:noFill/>
          </p:spPr>
          <p:txBody>
            <a:bodyPr wrap="none" lIns="91440" tIns="91440" rIns="91440" bIns="91440" rtlCol="0">
              <a:spAutoFit/>
            </a:bodyPr>
            <a:lstStyle/>
            <a:p>
              <a:pPr>
                <a:lnSpc>
                  <a:spcPct val="90000"/>
                </a:lnSpc>
                <a:buSzPct val="90000"/>
              </a:pPr>
              <a:r>
                <a:rPr lang="en-US" sz="800" dirty="0" smtClean="0">
                  <a:gradFill>
                    <a:gsLst>
                      <a:gs pos="0">
                        <a:schemeClr val="tx1"/>
                      </a:gs>
                      <a:gs pos="86000">
                        <a:schemeClr val="tx1"/>
                      </a:gs>
                    </a:gsLst>
                    <a:lin ang="5400000" scaled="0"/>
                  </a:gradFill>
                </a:rPr>
                <a:t>There are no refunds for this purchase.</a:t>
              </a:r>
            </a:p>
          </p:txBody>
        </p:sp>
        <p:sp>
          <p:nvSpPr>
            <p:cNvPr id="42" name="TextBox 41"/>
            <p:cNvSpPr txBox="1"/>
            <p:nvPr/>
          </p:nvSpPr>
          <p:spPr>
            <a:xfrm>
              <a:off x="9643187" y="3268780"/>
              <a:ext cx="1478382" cy="577149"/>
            </a:xfrm>
            <a:prstGeom prst="rect">
              <a:avLst/>
            </a:prstGeom>
            <a:noFill/>
          </p:spPr>
          <p:txBody>
            <a:bodyPr wrap="none" lIns="91440" tIns="91440" rIns="91440" bIns="91440" rtlCol="0">
              <a:spAutoFit/>
            </a:bodyPr>
            <a:lstStyle/>
            <a:p>
              <a:pPr>
                <a:lnSpc>
                  <a:spcPct val="90000"/>
                </a:lnSpc>
                <a:buSzPct val="90000"/>
              </a:pPr>
              <a:r>
                <a:rPr lang="en-US" sz="700" dirty="0" smtClean="0">
                  <a:gradFill>
                    <a:gsLst>
                      <a:gs pos="0">
                        <a:schemeClr val="tx1"/>
                      </a:gs>
                      <a:gs pos="86000">
                        <a:schemeClr val="tx1"/>
                      </a:gs>
                    </a:gsLst>
                    <a:lin ang="5400000" scaled="0"/>
                  </a:gradFill>
                </a:rPr>
                <a:t>This amount will be charged to </a:t>
              </a:r>
              <a:br>
                <a:rPr lang="en-US" sz="700" dirty="0" smtClean="0">
                  <a:gradFill>
                    <a:gsLst>
                      <a:gs pos="0">
                        <a:schemeClr val="tx1"/>
                      </a:gs>
                      <a:gs pos="86000">
                        <a:schemeClr val="tx1"/>
                      </a:gs>
                    </a:gsLst>
                    <a:lin ang="5400000" scaled="0"/>
                  </a:gradFill>
                </a:rPr>
              </a:br>
              <a:r>
                <a:rPr lang="en-US" sz="700" dirty="0" smtClean="0">
                  <a:gradFill>
                    <a:gsLst>
                      <a:gs pos="0">
                        <a:schemeClr val="tx1"/>
                      </a:gs>
                      <a:gs pos="86000">
                        <a:schemeClr val="tx1"/>
                      </a:gs>
                    </a:gsLst>
                    <a:lin ang="5400000" scaled="0"/>
                  </a:gradFill>
                </a:rPr>
                <a:t>your mobile phone account. </a:t>
              </a:r>
              <a:br>
                <a:rPr lang="en-US" sz="700" dirty="0" smtClean="0">
                  <a:gradFill>
                    <a:gsLst>
                      <a:gs pos="0">
                        <a:schemeClr val="tx1"/>
                      </a:gs>
                      <a:gs pos="86000">
                        <a:schemeClr val="tx1"/>
                      </a:gs>
                    </a:gsLst>
                    <a:lin ang="5400000" scaled="0"/>
                  </a:gradFill>
                </a:rPr>
              </a:br>
              <a:r>
                <a:rPr lang="en-US" sz="700" dirty="0" smtClean="0">
                  <a:gradFill>
                    <a:gsLst>
                      <a:gs pos="0">
                        <a:schemeClr val="tx1"/>
                      </a:gs>
                      <a:gs pos="86000">
                        <a:schemeClr val="tx1"/>
                      </a:gs>
                    </a:gsLst>
                    <a:lin ang="5400000" scaled="0"/>
                  </a:gradFill>
                </a:rPr>
                <a:t>Microsoft will also collect your </a:t>
              </a:r>
              <a:br>
                <a:rPr lang="en-US" sz="700" dirty="0" smtClean="0">
                  <a:gradFill>
                    <a:gsLst>
                      <a:gs pos="0">
                        <a:schemeClr val="tx1"/>
                      </a:gs>
                      <a:gs pos="86000">
                        <a:schemeClr val="tx1"/>
                      </a:gs>
                    </a:gsLst>
                    <a:lin ang="5400000" scaled="0"/>
                  </a:gradFill>
                </a:rPr>
              </a:br>
              <a:r>
                <a:rPr lang="en-US" sz="700" dirty="0" smtClean="0">
                  <a:gradFill>
                    <a:gsLst>
                      <a:gs pos="0">
                        <a:schemeClr val="tx1"/>
                      </a:gs>
                      <a:gs pos="86000">
                        <a:schemeClr val="tx1"/>
                      </a:gs>
                    </a:gsLst>
                    <a:lin ang="5400000" scaled="0"/>
                  </a:gradFill>
                </a:rPr>
                <a:t>phone number. </a:t>
              </a:r>
              <a:r>
                <a:rPr lang="en-US" sz="700" u="sng" dirty="0" smtClean="0">
                  <a:gradFill>
                    <a:gsLst>
                      <a:gs pos="0">
                        <a:schemeClr val="tx1"/>
                      </a:gs>
                      <a:gs pos="86000">
                        <a:schemeClr val="tx1"/>
                      </a:gs>
                    </a:gsLst>
                    <a:lin ang="5400000" scaled="0"/>
                  </a:gradFill>
                </a:rPr>
                <a:t>Privacy Statement</a:t>
              </a:r>
            </a:p>
          </p:txBody>
        </p:sp>
        <p:sp>
          <p:nvSpPr>
            <p:cNvPr id="43" name="TextBox 42"/>
            <p:cNvSpPr txBox="1"/>
            <p:nvPr/>
          </p:nvSpPr>
          <p:spPr>
            <a:xfrm>
              <a:off x="9245452" y="3870977"/>
              <a:ext cx="1225253" cy="262909"/>
            </a:xfrm>
            <a:prstGeom prst="rect">
              <a:avLst/>
            </a:prstGeom>
            <a:noFill/>
          </p:spPr>
          <p:txBody>
            <a:bodyPr wrap="none" lIns="91440" tIns="91440" rIns="91440" bIns="91440" rtlCol="0">
              <a:spAutoFit/>
            </a:bodyPr>
            <a:lstStyle/>
            <a:p>
              <a:pPr>
                <a:lnSpc>
                  <a:spcPct val="90000"/>
                </a:lnSpc>
                <a:buSzPct val="90000"/>
              </a:pPr>
              <a:r>
                <a:rPr lang="en-US" sz="875" u="sng" dirty="0" smtClean="0">
                  <a:gradFill>
                    <a:gsLst>
                      <a:gs pos="0">
                        <a:schemeClr val="tx1"/>
                      </a:gs>
                      <a:gs pos="86000">
                        <a:schemeClr val="tx1"/>
                      </a:gs>
                    </a:gsLst>
                    <a:lin ang="5400000" scaled="0"/>
                  </a:gradFill>
                </a:rPr>
                <a:t>Charge payment method</a:t>
              </a:r>
            </a:p>
          </p:txBody>
        </p:sp>
        <p:grpSp>
          <p:nvGrpSpPr>
            <p:cNvPr id="44" name="Group 43"/>
            <p:cNvGrpSpPr/>
            <p:nvPr/>
          </p:nvGrpSpPr>
          <p:grpSpPr>
            <a:xfrm>
              <a:off x="9331788" y="3361701"/>
              <a:ext cx="341897" cy="458744"/>
              <a:chOff x="9238310" y="3501783"/>
              <a:chExt cx="397744" cy="533677"/>
            </a:xfrm>
          </p:grpSpPr>
          <p:sp>
            <p:nvSpPr>
              <p:cNvPr id="48" name="Rectangle 47"/>
              <p:cNvSpPr/>
              <p:nvPr/>
            </p:nvSpPr>
            <p:spPr bwMode="auto">
              <a:xfrm>
                <a:off x="9238310" y="3501783"/>
                <a:ext cx="397744" cy="38544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9" name="12-Point Star 48"/>
              <p:cNvSpPr/>
              <p:nvPr/>
            </p:nvSpPr>
            <p:spPr bwMode="auto">
              <a:xfrm>
                <a:off x="9319598" y="3502374"/>
                <a:ext cx="235170" cy="235169"/>
              </a:xfrm>
              <a:prstGeom prst="star12">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50" name="Oval 49"/>
              <p:cNvSpPr/>
              <p:nvPr/>
            </p:nvSpPr>
            <p:spPr bwMode="auto">
              <a:xfrm>
                <a:off x="9382161" y="3564938"/>
                <a:ext cx="110043" cy="110042"/>
              </a:xfrm>
              <a:prstGeom prst="ellipse">
                <a:avLst/>
              </a:prstGeom>
              <a:solidFill>
                <a:srgbClr val="FFC000"/>
              </a:solidFill>
              <a:ln>
                <a:noFill/>
                <a:headEnd type="none" w="med" len="med"/>
                <a:tailEnd type="none" w="med" len="med"/>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51" name="TextBox 50"/>
              <p:cNvSpPr txBox="1"/>
              <p:nvPr/>
            </p:nvSpPr>
            <p:spPr>
              <a:xfrm>
                <a:off x="9238310" y="3629194"/>
                <a:ext cx="397744" cy="406266"/>
              </a:xfrm>
              <a:prstGeom prst="rect">
                <a:avLst/>
              </a:prstGeom>
              <a:noFill/>
            </p:spPr>
            <p:txBody>
              <a:bodyPr wrap="none" lIns="91440" tIns="91440" rIns="91440" bIns="91440" rtlCol="0">
                <a:noAutofit/>
              </a:bodyPr>
              <a:lstStyle/>
              <a:p>
                <a:pPr algn="ctr">
                  <a:lnSpc>
                    <a:spcPct val="90000"/>
                  </a:lnSpc>
                  <a:spcBef>
                    <a:spcPct val="20000"/>
                  </a:spcBef>
                  <a:buSzPct val="90000"/>
                </a:pPr>
                <a:r>
                  <a:rPr lang="en-US" sz="500" dirty="0" smtClean="0">
                    <a:gradFill>
                      <a:gsLst>
                        <a:gs pos="0">
                          <a:schemeClr val="bg1"/>
                        </a:gs>
                        <a:gs pos="100000">
                          <a:schemeClr val="bg1"/>
                        </a:gs>
                      </a:gsLst>
                      <a:lin ang="5400000" scaled="0"/>
                    </a:gradFill>
                    <a:latin typeface="Times New Roman" pitchFamily="18" charset="0"/>
                    <a:cs typeface="Times New Roman" pitchFamily="18" charset="0"/>
                  </a:rPr>
                  <a:t>MY </a:t>
                </a:r>
                <a:br>
                  <a:rPr lang="en-US" sz="500" dirty="0" smtClean="0">
                    <a:gradFill>
                      <a:gsLst>
                        <a:gs pos="0">
                          <a:schemeClr val="bg1"/>
                        </a:gs>
                        <a:gs pos="100000">
                          <a:schemeClr val="bg1"/>
                        </a:gs>
                      </a:gsLst>
                      <a:lin ang="5400000" scaled="0"/>
                    </a:gradFill>
                    <a:latin typeface="Times New Roman" pitchFamily="18" charset="0"/>
                    <a:cs typeface="Times New Roman" pitchFamily="18" charset="0"/>
                  </a:rPr>
                </a:br>
                <a:r>
                  <a:rPr lang="en-US" sz="550" dirty="0" smtClean="0">
                    <a:gradFill>
                      <a:gsLst>
                        <a:gs pos="0">
                          <a:schemeClr val="bg1"/>
                        </a:gs>
                        <a:gs pos="100000">
                          <a:schemeClr val="bg1"/>
                        </a:gs>
                      </a:gsLst>
                      <a:lin ang="5400000" scaled="0"/>
                    </a:gradFill>
                    <a:latin typeface="Times New Roman" pitchFamily="18" charset="0"/>
                    <a:cs typeface="Times New Roman" pitchFamily="18" charset="0"/>
                  </a:rPr>
                  <a:t>CONTOSO</a:t>
                </a:r>
              </a:p>
            </p:txBody>
          </p:sp>
        </p:grpSp>
        <p:pic>
          <p:nvPicPr>
            <p:cNvPr id="45" name="Picture 44" descr="http://rtexgmssa04/apollo/Assets_Esb/Pay_picker_2_21_122.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234681" y="5121764"/>
              <a:ext cx="1964725" cy="296591"/>
            </a:xfrm>
            <a:prstGeom prst="rect">
              <a:avLst/>
            </a:prstGeom>
            <a:noFill/>
            <a:extLst>
              <a:ext uri="{909E8E84-426E-40DD-AFC4-6F175D3DCCD1}">
                <a14:hiddenFill xmlns:a14="http://schemas.microsoft.com/office/drawing/2010/main">
                  <a:solidFill>
                    <a:srgbClr val="FFFFFF"/>
                  </a:solidFill>
                </a14:hiddenFill>
              </a:ext>
            </a:extLst>
          </p:spPr>
        </p:pic>
        <p:pic>
          <p:nvPicPr>
            <p:cNvPr id="46" name="WPfram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18380" y="1605738"/>
              <a:ext cx="2700767" cy="4973280"/>
            </a:xfrm>
            <a:prstGeom prst="rect">
              <a:avLst/>
            </a:prstGeom>
          </p:spPr>
        </p:pic>
        <p:sp>
          <p:nvSpPr>
            <p:cNvPr id="47" name="Rectangle 46"/>
            <p:cNvSpPr/>
            <p:nvPr/>
          </p:nvSpPr>
          <p:spPr bwMode="auto">
            <a:xfrm>
              <a:off x="9285473" y="3311096"/>
              <a:ext cx="1836096" cy="488607"/>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8824"/>
                  </a:srgbClr>
                </a:solidFill>
                <a:latin typeface="Segoe UI" pitchFamily="34" charset="0"/>
                <a:ea typeface="Segoe UI" pitchFamily="34" charset="0"/>
                <a:cs typeface="Segoe UI" pitchFamily="34" charset="0"/>
              </a:endParaRPr>
            </a:p>
          </p:txBody>
        </p:sp>
      </p:grpSp>
      <p:sp>
        <p:nvSpPr>
          <p:cNvPr id="30" name="Rectangle 29"/>
          <p:cNvSpPr/>
          <p:nvPr/>
        </p:nvSpPr>
        <p:spPr bwMode="auto">
          <a:xfrm>
            <a:off x="411116" y="5042339"/>
            <a:ext cx="11373409" cy="1362723"/>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smtClean="0">
                <a:solidFill>
                  <a:schemeClr val="bg1"/>
                </a:solidFill>
                <a:latin typeface="Segoe UI" pitchFamily="34" charset="0"/>
                <a:ea typeface="Segoe UI" pitchFamily="34" charset="0"/>
                <a:cs typeface="Segoe UI" pitchFamily="34" charset="0"/>
              </a:rPr>
              <a:t>Growing MO</a:t>
            </a:r>
          </a:p>
          <a:p>
            <a:pPr defTabSz="914099"/>
            <a:r>
              <a:rPr lang="en-US" sz="2400" b="1" dirty="0" smtClean="0">
                <a:solidFill>
                  <a:schemeClr val="bg1"/>
                </a:solidFill>
                <a:latin typeface="Segoe UI" pitchFamily="34" charset="0"/>
                <a:ea typeface="Segoe UI" pitchFamily="34" charset="0"/>
                <a:cs typeface="Segoe UI" pitchFamily="34" charset="0"/>
              </a:rPr>
              <a:t>coverage</a:t>
            </a:r>
          </a:p>
        </p:txBody>
      </p:sp>
      <p:pic>
        <p:nvPicPr>
          <p:cNvPr id="2050" name="Picture 2" descr="http://www.broadbandexpert.com.au/broadband-news/wp-content/uploads/telstra_logo1.jpg"/>
          <p:cNvPicPr>
            <a:picLocks noChangeAspect="1" noChangeArrowheads="1"/>
          </p:cNvPicPr>
          <p:nvPr/>
        </p:nvPicPr>
        <p:blipFill>
          <a:blip r:embed="rId7" cstate="email">
            <a:clrChange>
              <a:clrFrom>
                <a:srgbClr val="FFF8FF"/>
              </a:clrFrom>
              <a:clrTo>
                <a:srgbClr val="FFF8FF">
                  <a:alpha val="0"/>
                </a:srgbClr>
              </a:clrTo>
            </a:clrChange>
            <a:extLst>
              <a:ext uri="{28A0092B-C50C-407E-A947-70E740481C1C}">
                <a14:useLocalDpi xmlns:a14="http://schemas.microsoft.com/office/drawing/2010/main"/>
              </a:ext>
            </a:extLst>
          </a:blip>
          <a:srcRect/>
          <a:stretch>
            <a:fillRect/>
          </a:stretch>
        </p:blipFill>
        <p:spPr bwMode="auto">
          <a:xfrm>
            <a:off x="8911591" y="5923363"/>
            <a:ext cx="1063137" cy="261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dante.net/upload/img_400/elisa_logo_CMYK.jp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25259" y="5743818"/>
            <a:ext cx="677488" cy="365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91700" y="6446365"/>
            <a:ext cx="6092825" cy="261610"/>
          </a:xfrm>
          <a:prstGeom prst="rect">
            <a:avLst/>
          </a:prstGeom>
        </p:spPr>
        <p:txBody>
          <a:bodyPr>
            <a:spAutoFit/>
          </a:bodyPr>
          <a:lstStyle/>
          <a:p>
            <a:pPr algn="r" defTabSz="914099"/>
            <a:r>
              <a:rPr lang="en-US" sz="1100" u="sng" dirty="0" smtClean="0"/>
              <a:t>Up-to-date MO list: http</a:t>
            </a:r>
            <a:r>
              <a:rPr lang="en-US" sz="1100" u="sng" dirty="0"/>
              <a:t>://msdn.microsoft.com/en-us/library/jj190206(VS.92).aspx</a:t>
            </a:r>
            <a:endParaRPr lang="en-US" sz="2000" dirty="0">
              <a:latin typeface="Segoe UI" pitchFamily="34" charset="0"/>
              <a:ea typeface="Segoe UI" pitchFamily="34" charset="0"/>
              <a:cs typeface="Segoe UI" pitchFamily="34" charset="0"/>
            </a:endParaRPr>
          </a:p>
        </p:txBody>
      </p:sp>
      <p:pic>
        <p:nvPicPr>
          <p:cNvPr id="2054" name="Picture 6" descr="http://test.mobiledevcamp-vn.org/wp-content/uploads/2010/05/logoOrange_rgb.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92062" y="5512953"/>
            <a:ext cx="601733" cy="601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phone-germany.de/wp-content/uploads/2011/09/telekom-logo.jpg"/>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3392964" y="5676913"/>
            <a:ext cx="1061468" cy="6076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KT Logo.svg">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628998" y="5629750"/>
            <a:ext cx="539901" cy="4799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cfile25.uf.tistory.com/image/207BB6164CEA631518DA3D"/>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10680590" y="5469408"/>
            <a:ext cx="817338" cy="690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gamerboom.com/wp-content/uploads/2011/04/SK-telecom-logo.jp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013661" y="5788677"/>
            <a:ext cx="857119" cy="41141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ile:Everything Everywhere logo.png">
            <a:hlinkClick r:id="rId15"/>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329398" y="5771657"/>
            <a:ext cx="1215713" cy="40790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upload.wikimedia.org/wikipedia/en/thumb/2/22/AT%26T_logo.svg/500px-AT%26T_logo.svg.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717486" y="5242325"/>
            <a:ext cx="565598" cy="86733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www.buzzingup.com/wp-content/uploads/2010/10/t-mobile-logo.jp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006982" y="5381651"/>
            <a:ext cx="735697" cy="73359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300021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5704306" y="1448232"/>
            <a:ext cx="2917372" cy="4810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bwMode="auto">
          <a:xfrm>
            <a:off x="8787805" y="1448232"/>
            <a:ext cx="2880320" cy="481008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07867" y="228600"/>
            <a:ext cx="11680957" cy="609398"/>
          </a:xfrm>
        </p:spPr>
        <p:txBody>
          <a:bodyPr/>
          <a:lstStyle/>
          <a:p>
            <a:r>
              <a:rPr lang="en-US" b="1" dirty="0" smtClean="0"/>
              <a:t>OEM &amp; MO </a:t>
            </a:r>
            <a:r>
              <a:rPr lang="en-US" dirty="0" smtClean="0"/>
              <a:t>options</a:t>
            </a:r>
            <a:endParaRPr lang="en-US" b="1" dirty="0"/>
          </a:p>
        </p:txBody>
      </p:sp>
      <p:pic>
        <p:nvPicPr>
          <p:cNvPr id="1027" name="Picture 3" descr="C:\Users\v-sjones\Desktop\TPC_Product_screen-small.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966"/>
          <a:stretch/>
        </p:blipFill>
        <p:spPr bwMode="auto">
          <a:xfrm>
            <a:off x="9253867" y="2094217"/>
            <a:ext cx="1946290" cy="3299861"/>
          </a:xfrm>
          <a:prstGeom prst="rect">
            <a:avLst/>
          </a:prstGeom>
          <a:solidFill>
            <a:srgbClr val="000000"/>
          </a:solidFill>
          <a:extLst/>
        </p:spPr>
      </p:pic>
      <p:pic>
        <p:nvPicPr>
          <p:cNvPr id="1028" name="Picture 4" descr="C:\Users\v-sjones\Desktop\TPC_Store_screen-small.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966"/>
          <a:stretch/>
        </p:blipFill>
        <p:spPr bwMode="auto">
          <a:xfrm>
            <a:off x="6202202" y="2100395"/>
            <a:ext cx="1980441" cy="3299861"/>
          </a:xfrm>
          <a:prstGeom prst="rect">
            <a:avLst/>
          </a:prstGeom>
          <a:solidFill>
            <a:srgbClr val="000000"/>
          </a:solidFill>
          <a:extLst/>
        </p:spPr>
      </p:pic>
      <p:sp>
        <p:nvSpPr>
          <p:cNvPr id="7" name="Rectangle 6"/>
          <p:cNvSpPr/>
          <p:nvPr/>
        </p:nvSpPr>
        <p:spPr bwMode="auto">
          <a:xfrm>
            <a:off x="517392" y="4053684"/>
            <a:ext cx="5019065" cy="220463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2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Feature your app in the OEM or MO store</a:t>
            </a:r>
            <a:endParaRPr lang="en-US" sz="32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519114" y="1449547"/>
            <a:ext cx="5019066" cy="22946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200" spc="-5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Preload apps (on Device or on SD Card)</a:t>
            </a:r>
            <a:endParaRPr lang="en-US" sz="3200" spc="-5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40" name="WPfram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02387" y="1567044"/>
            <a:ext cx="2700767" cy="4973280"/>
          </a:xfrm>
          <a:prstGeom prst="rect">
            <a:avLst/>
          </a:prstGeom>
        </p:spPr>
      </p:pic>
      <p:sp>
        <p:nvSpPr>
          <p:cNvPr id="14" name="TextBox 13"/>
          <p:cNvSpPr txBox="1"/>
          <p:nvPr/>
        </p:nvSpPr>
        <p:spPr>
          <a:xfrm>
            <a:off x="11775370" y="65736"/>
            <a:ext cx="349775"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pic>
        <p:nvPicPr>
          <p:cNvPr id="36" name="WPfram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3940" y="1567044"/>
            <a:ext cx="2700767" cy="4973280"/>
          </a:xfrm>
          <a:prstGeom prst="rect">
            <a:avLst/>
          </a:prstGeom>
        </p:spPr>
      </p:pic>
    </p:spTree>
    <p:extLst>
      <p:ext uri="{BB962C8B-B14F-4D97-AF65-F5344CB8AC3E}">
        <p14:creationId xmlns:p14="http://schemas.microsoft.com/office/powerpoint/2010/main" val="3437735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Next Generation Platform</a:t>
            </a:r>
            <a:endParaRPr lang="en-US" dirty="0"/>
          </a:p>
        </p:txBody>
      </p:sp>
      <p:sp>
        <p:nvSpPr>
          <p:cNvPr id="3" name="Subtitle 2"/>
          <p:cNvSpPr>
            <a:spLocks noGrp="1"/>
          </p:cNvSpPr>
          <p:nvPr>
            <p:ph type="subTitle" idx="1"/>
          </p:nvPr>
        </p:nvSpPr>
        <p:spPr/>
        <p:txBody>
          <a:bodyPr/>
          <a:lstStyle/>
          <a:p>
            <a:endParaRPr lang="en-US" dirty="0"/>
          </a:p>
        </p:txBody>
      </p:sp>
      <p:sp>
        <p:nvSpPr>
          <p:cNvPr id="5" name="Title 4"/>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92967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228600"/>
            <a:ext cx="11680957" cy="609398"/>
          </a:xfrm>
        </p:spPr>
        <p:txBody>
          <a:bodyPr/>
          <a:lstStyle/>
          <a:p>
            <a:r>
              <a:rPr lang="en-US" b="1" dirty="0" smtClean="0"/>
              <a:t>Windows Phone 8 Platform</a:t>
            </a:r>
            <a:endParaRPr lang="en-US" dirty="0"/>
          </a:p>
        </p:txBody>
      </p:sp>
      <p:sp>
        <p:nvSpPr>
          <p:cNvPr id="19" name="Rectangle 18"/>
          <p:cNvSpPr/>
          <p:nvPr/>
        </p:nvSpPr>
        <p:spPr bwMode="auto">
          <a:xfrm>
            <a:off x="1515061" y="1550981"/>
            <a:ext cx="8864600" cy="1354672"/>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COMPABITILITY</a:t>
            </a: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Windows Phone 7 apps will run on Windows Phone 8</a:t>
            </a:r>
          </a:p>
        </p:txBody>
      </p:sp>
      <p:sp>
        <p:nvSpPr>
          <p:cNvPr id="14" name="Rectangle 13"/>
          <p:cNvSpPr/>
          <p:nvPr/>
        </p:nvSpPr>
        <p:spPr bwMode="auto">
          <a:xfrm>
            <a:off x="1515061" y="3031131"/>
            <a:ext cx="8864600" cy="135467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PERFORMANCE</a:t>
            </a: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Shared Windows Core, Native Code Development, New APIs</a:t>
            </a:r>
          </a:p>
        </p:txBody>
      </p:sp>
      <p:sp>
        <p:nvSpPr>
          <p:cNvPr id="15" name="Rectangle 14"/>
          <p:cNvSpPr/>
          <p:nvPr/>
        </p:nvSpPr>
        <p:spPr bwMode="auto">
          <a:xfrm>
            <a:off x="1515061" y="4502655"/>
            <a:ext cx="8864600" cy="1354672"/>
          </a:xfrm>
          <a:prstGeom prst="rect">
            <a:avLst/>
          </a:prstGeom>
          <a:solidFill>
            <a:schemeClr val="accent5">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EXPANDABLE</a:t>
            </a:r>
          </a:p>
          <a:p>
            <a:pPr defTabSz="914099"/>
            <a:r>
              <a:rPr lang="en-US" sz="20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Ability to create versions optimized for new HW and SW capabilities. Use of Visual Studio 2012 to build Windows 8 and Windows Phone 7.5 &amp; 8 apps</a:t>
            </a:r>
          </a:p>
        </p:txBody>
      </p:sp>
      <p:sp>
        <p:nvSpPr>
          <p:cNvPr id="11" name="TextBox 10"/>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371687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Windows Phone 8</a:t>
            </a:r>
            <a:endParaRPr lang="en-US" b="1" dirty="0"/>
          </a:p>
        </p:txBody>
      </p:sp>
      <p:sp>
        <p:nvSpPr>
          <p:cNvPr id="5" name="Content Placeholder 4"/>
          <p:cNvSpPr>
            <a:spLocks noGrp="1"/>
          </p:cNvSpPr>
          <p:nvPr>
            <p:ph sz="half" idx="1"/>
          </p:nvPr>
        </p:nvSpPr>
        <p:spPr>
          <a:xfrm>
            <a:off x="519113" y="1447800"/>
            <a:ext cx="5486400" cy="3976473"/>
          </a:xfrm>
        </p:spPr>
        <p:txBody>
          <a:bodyPr/>
          <a:lstStyle/>
          <a:p>
            <a:r>
              <a:rPr lang="en-US" dirty="0" smtClean="0"/>
              <a:t>IE10</a:t>
            </a:r>
          </a:p>
          <a:p>
            <a:r>
              <a:rPr lang="en-US" dirty="0" smtClean="0"/>
              <a:t>Native C/C++ development</a:t>
            </a:r>
          </a:p>
          <a:p>
            <a:pPr lvl="1"/>
            <a:r>
              <a:rPr lang="en-US" dirty="0" smtClean="0"/>
              <a:t>Direct X Games</a:t>
            </a:r>
          </a:p>
          <a:p>
            <a:r>
              <a:rPr lang="en-US" dirty="0" smtClean="0"/>
              <a:t>Speech platform</a:t>
            </a:r>
          </a:p>
          <a:p>
            <a:r>
              <a:rPr lang="en-US" dirty="0" smtClean="0"/>
              <a:t>Multitasking enhancements</a:t>
            </a:r>
          </a:p>
          <a:p>
            <a:pPr lvl="1"/>
            <a:r>
              <a:rPr lang="en-US" dirty="0" smtClean="0"/>
              <a:t>VOIP</a:t>
            </a:r>
          </a:p>
          <a:p>
            <a:pPr lvl="1"/>
            <a:r>
              <a:rPr lang="en-US" dirty="0" smtClean="0"/>
              <a:t>Background Location</a:t>
            </a:r>
          </a:p>
          <a:p>
            <a:r>
              <a:rPr lang="en-US" dirty="0" smtClean="0"/>
              <a:t>Enterprise</a:t>
            </a:r>
          </a:p>
          <a:p>
            <a:r>
              <a:rPr lang="en-US" dirty="0" smtClean="0"/>
              <a:t>NFC &amp; Wallet</a:t>
            </a:r>
          </a:p>
        </p:txBody>
      </p:sp>
      <p:sp>
        <p:nvSpPr>
          <p:cNvPr id="6" name="Content Placeholder 5"/>
          <p:cNvSpPr>
            <a:spLocks noGrp="1"/>
          </p:cNvSpPr>
          <p:nvPr>
            <p:ph sz="half" idx="2"/>
          </p:nvPr>
        </p:nvSpPr>
        <p:spPr>
          <a:xfrm>
            <a:off x="6181725" y="1447800"/>
            <a:ext cx="5486400" cy="3231654"/>
          </a:xfrm>
        </p:spPr>
        <p:txBody>
          <a:bodyPr/>
          <a:lstStyle/>
          <a:p>
            <a:r>
              <a:rPr lang="en-US" dirty="0"/>
              <a:t>New Tiles</a:t>
            </a:r>
          </a:p>
          <a:p>
            <a:r>
              <a:rPr lang="en-US" dirty="0"/>
              <a:t>New Screen Resolutions</a:t>
            </a:r>
          </a:p>
          <a:p>
            <a:r>
              <a:rPr lang="en-US" dirty="0"/>
              <a:t>WP </a:t>
            </a:r>
            <a:r>
              <a:rPr lang="en-US" dirty="0" smtClean="0"/>
              <a:t>7.8</a:t>
            </a:r>
          </a:p>
          <a:p>
            <a:r>
              <a:rPr lang="en-US" dirty="0" smtClean="0"/>
              <a:t>Integrated Skype, Photosynth</a:t>
            </a:r>
            <a:endParaRPr lang="en-US" dirty="0" smtClean="0"/>
          </a:p>
          <a:p>
            <a:endParaRPr lang="en-US" dirty="0"/>
          </a:p>
          <a:p>
            <a:r>
              <a:rPr lang="en-US" dirty="0"/>
              <a:t>I</a:t>
            </a:r>
            <a:r>
              <a:rPr lang="en-US" dirty="0" smtClean="0"/>
              <a:t>n-app purchases</a:t>
            </a:r>
            <a:endParaRPr lang="en-US" dirty="0" smtClean="0"/>
          </a:p>
          <a:p>
            <a:r>
              <a:rPr lang="en-US" dirty="0" smtClean="0"/>
              <a:t>Windows </a:t>
            </a:r>
            <a:r>
              <a:rPr lang="en-US" dirty="0" smtClean="0"/>
              <a:t>Shared Core</a:t>
            </a:r>
            <a:endParaRPr lang="en-US" dirty="0"/>
          </a:p>
        </p:txBody>
      </p:sp>
    </p:spTree>
    <p:extLst>
      <p:ext uri="{BB962C8B-B14F-4D97-AF65-F5344CB8AC3E}">
        <p14:creationId xmlns:p14="http://schemas.microsoft.com/office/powerpoint/2010/main" val="188818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2" cy="609398"/>
          </a:xfrm>
        </p:spPr>
        <p:txBody>
          <a:bodyPr/>
          <a:lstStyle/>
          <a:p>
            <a:r>
              <a:rPr lang="en-US" b="1" dirty="0" smtClean="0"/>
              <a:t>Manage lifecycle of all elements of an App</a:t>
            </a:r>
            <a:endParaRPr lang="en-US" dirty="0"/>
          </a:p>
        </p:txBody>
      </p:sp>
      <p:sp>
        <p:nvSpPr>
          <p:cNvPr id="23" name="Rectangle 22"/>
          <p:cNvSpPr/>
          <p:nvPr/>
        </p:nvSpPr>
        <p:spPr>
          <a:xfrm>
            <a:off x="3194844" y="1357312"/>
            <a:ext cx="6777038" cy="5095875"/>
          </a:xfrm>
          <a:prstGeom prst="rect">
            <a:avLst/>
          </a:prstGeom>
          <a:solidFill>
            <a:schemeClr val="tx1">
              <a:lumMod val="95000"/>
            </a:schemeClr>
          </a:solidFill>
        </p:spPr>
        <p:txBody>
          <a:bodyPr wrap="none">
            <a:noAutofit/>
          </a:bodyPr>
          <a:lstStyle/>
          <a:p>
            <a:r>
              <a:rPr lang="en-US" sz="3200" dirty="0" smtClean="0">
                <a:solidFill>
                  <a:schemeClr val="bg1"/>
                </a:solidFill>
              </a:rPr>
              <a:t>“My New App”</a:t>
            </a:r>
            <a:endParaRPr lang="en-US" sz="3200" dirty="0">
              <a:solidFill>
                <a:schemeClr val="bg1"/>
              </a:solidFill>
            </a:endParaRPr>
          </a:p>
        </p:txBody>
      </p:sp>
      <p:sp>
        <p:nvSpPr>
          <p:cNvPr id="24" name="TextBox 23"/>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
        <p:nvSpPr>
          <p:cNvPr id="26" name="Rectangle 25"/>
          <p:cNvSpPr/>
          <p:nvPr/>
        </p:nvSpPr>
        <p:spPr>
          <a:xfrm>
            <a:off x="3448051" y="2090738"/>
            <a:ext cx="6372224" cy="1614488"/>
          </a:xfrm>
          <a:prstGeom prst="rect">
            <a:avLst/>
          </a:prstGeom>
          <a:solidFill>
            <a:schemeClr val="tx2"/>
          </a:solidFill>
        </p:spPr>
        <p:txBody>
          <a:bodyPr wrap="none" anchor="b">
            <a:noAutofit/>
          </a:bodyPr>
          <a:lstStyle/>
          <a:p>
            <a:r>
              <a:rPr lang="en-US" sz="3200" dirty="0" smtClean="0"/>
              <a:t>7.5 App</a:t>
            </a:r>
            <a:endParaRPr lang="en-US" sz="3200" dirty="0"/>
          </a:p>
        </p:txBody>
      </p:sp>
      <p:sp>
        <p:nvSpPr>
          <p:cNvPr id="27" name="Rectangle 26"/>
          <p:cNvSpPr/>
          <p:nvPr/>
        </p:nvSpPr>
        <p:spPr>
          <a:xfrm>
            <a:off x="3448050" y="3810000"/>
            <a:ext cx="6372225" cy="2271713"/>
          </a:xfrm>
          <a:prstGeom prst="rect">
            <a:avLst/>
          </a:prstGeom>
          <a:solidFill>
            <a:schemeClr val="tx2"/>
          </a:solidFill>
        </p:spPr>
        <p:txBody>
          <a:bodyPr wrap="none" anchor="b">
            <a:noAutofit/>
          </a:bodyPr>
          <a:lstStyle/>
          <a:p>
            <a:r>
              <a:rPr lang="en-US" sz="3200" dirty="0" smtClean="0"/>
              <a:t>8.0 App</a:t>
            </a:r>
            <a:endParaRPr lang="en-US" sz="3200" dirty="0"/>
          </a:p>
        </p:txBody>
      </p:sp>
      <p:sp>
        <p:nvSpPr>
          <p:cNvPr id="31" name="Rectangle 30"/>
          <p:cNvSpPr/>
          <p:nvPr/>
        </p:nvSpPr>
        <p:spPr>
          <a:xfrm>
            <a:off x="6611938" y="3967161"/>
            <a:ext cx="3067050" cy="600075"/>
          </a:xfrm>
          <a:prstGeom prst="rect">
            <a:avLst/>
          </a:prstGeom>
          <a:solidFill>
            <a:schemeClr val="accent2"/>
          </a:solidFill>
        </p:spPr>
        <p:txBody>
          <a:bodyPr wrap="none" anchor="b">
            <a:noAutofit/>
          </a:bodyPr>
          <a:lstStyle/>
          <a:p>
            <a:r>
              <a:rPr lang="en-US" sz="2400" dirty="0" smtClean="0"/>
              <a:t>In-App product #1</a:t>
            </a:r>
            <a:endParaRPr lang="en-US" sz="2400" dirty="0"/>
          </a:p>
        </p:txBody>
      </p:sp>
      <p:sp>
        <p:nvSpPr>
          <p:cNvPr id="33" name="Rectangle 32"/>
          <p:cNvSpPr/>
          <p:nvPr/>
        </p:nvSpPr>
        <p:spPr>
          <a:xfrm>
            <a:off x="6611938" y="4643436"/>
            <a:ext cx="3067050" cy="600075"/>
          </a:xfrm>
          <a:prstGeom prst="rect">
            <a:avLst/>
          </a:prstGeom>
          <a:solidFill>
            <a:schemeClr val="accent2"/>
          </a:solidFill>
        </p:spPr>
        <p:txBody>
          <a:bodyPr wrap="none" anchor="b">
            <a:noAutofit/>
          </a:bodyPr>
          <a:lstStyle/>
          <a:p>
            <a:r>
              <a:rPr lang="en-US" sz="2400" dirty="0"/>
              <a:t>In-App product </a:t>
            </a:r>
            <a:r>
              <a:rPr lang="en-US" sz="2400" dirty="0" smtClean="0"/>
              <a:t>#2</a:t>
            </a:r>
            <a:endParaRPr lang="en-US" sz="2400" dirty="0"/>
          </a:p>
        </p:txBody>
      </p:sp>
      <p:sp>
        <p:nvSpPr>
          <p:cNvPr id="34" name="Rectangle 33"/>
          <p:cNvSpPr/>
          <p:nvPr/>
        </p:nvSpPr>
        <p:spPr>
          <a:xfrm>
            <a:off x="6611938" y="5319711"/>
            <a:ext cx="3067050" cy="600075"/>
          </a:xfrm>
          <a:prstGeom prst="rect">
            <a:avLst/>
          </a:prstGeom>
          <a:solidFill>
            <a:schemeClr val="accent2"/>
          </a:solidFill>
        </p:spPr>
        <p:txBody>
          <a:bodyPr wrap="none" anchor="b">
            <a:noAutofit/>
          </a:bodyPr>
          <a:lstStyle/>
          <a:p>
            <a:r>
              <a:rPr lang="en-US" sz="2400" dirty="0"/>
              <a:t>In-App product </a:t>
            </a:r>
            <a:r>
              <a:rPr lang="en-US" sz="2400" dirty="0" smtClean="0"/>
              <a:t>#3</a:t>
            </a:r>
            <a:endParaRPr lang="en-US" sz="2400" dirty="0"/>
          </a:p>
        </p:txBody>
      </p:sp>
      <p:sp>
        <p:nvSpPr>
          <p:cNvPr id="35" name="Rectangle 34"/>
          <p:cNvSpPr/>
          <p:nvPr/>
        </p:nvSpPr>
        <p:spPr>
          <a:xfrm>
            <a:off x="122015" y="1332826"/>
            <a:ext cx="1857195" cy="590551"/>
          </a:xfrm>
          <a:prstGeom prst="rect">
            <a:avLst/>
          </a:prstGeom>
          <a:solidFill>
            <a:schemeClr val="accent3"/>
          </a:solidFill>
        </p:spPr>
        <p:txBody>
          <a:bodyPr wrap="none" anchor="b">
            <a:noAutofit/>
          </a:bodyPr>
          <a:lstStyle/>
          <a:p>
            <a:r>
              <a:rPr lang="en-US" sz="2000" dirty="0" smtClean="0"/>
              <a:t>Conceptual</a:t>
            </a:r>
            <a:endParaRPr lang="en-US" sz="2000" dirty="0"/>
          </a:p>
        </p:txBody>
      </p:sp>
    </p:spTree>
    <p:extLst>
      <p:ext uri="{BB962C8B-B14F-4D97-AF65-F5344CB8AC3E}">
        <p14:creationId xmlns:p14="http://schemas.microsoft.com/office/powerpoint/2010/main" val="287199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97701" y="1281779"/>
            <a:ext cx="3806824" cy="4934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200" dirty="0">
              <a:gradFill>
                <a:gsLst>
                  <a:gs pos="0">
                    <a:schemeClr val="bg1"/>
                  </a:gs>
                  <a:gs pos="100000">
                    <a:schemeClr val="bg1"/>
                  </a:gs>
                </a:gsLst>
                <a:lin ang="5400000" scaled="0"/>
              </a:gradFill>
            </a:endParaRPr>
          </a:p>
        </p:txBody>
      </p:sp>
      <p:sp>
        <p:nvSpPr>
          <p:cNvPr id="2" name="Title 1"/>
          <p:cNvSpPr>
            <a:spLocks noGrp="1"/>
          </p:cNvSpPr>
          <p:nvPr>
            <p:ph type="title"/>
          </p:nvPr>
        </p:nvSpPr>
        <p:spPr>
          <a:xfrm>
            <a:off x="519113" y="228600"/>
            <a:ext cx="11149012" cy="609398"/>
          </a:xfrm>
        </p:spPr>
        <p:txBody>
          <a:bodyPr/>
          <a:lstStyle/>
          <a:p>
            <a:r>
              <a:rPr lang="en-US" b="1" dirty="0" smtClean="0"/>
              <a:t>Smart presentation</a:t>
            </a:r>
            <a:r>
              <a:rPr lang="en-US" dirty="0" smtClean="0"/>
              <a:t> filters the right apps</a:t>
            </a:r>
            <a:endParaRPr lang="en-US" dirty="0"/>
          </a:p>
        </p:txBody>
      </p:sp>
      <p:sp>
        <p:nvSpPr>
          <p:cNvPr id="14" name="Rectangle 13"/>
          <p:cNvSpPr/>
          <p:nvPr/>
        </p:nvSpPr>
        <p:spPr bwMode="auto">
          <a:xfrm rot="10800000" flipH="1" flipV="1">
            <a:off x="1582739" y="1281779"/>
            <a:ext cx="5258581" cy="275682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8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7" name="Text Placeholder 2"/>
          <p:cNvSpPr txBox="1">
            <a:spLocks/>
          </p:cNvSpPr>
          <p:nvPr/>
        </p:nvSpPr>
        <p:spPr>
          <a:xfrm>
            <a:off x="1802354" y="1493584"/>
            <a:ext cx="5013482" cy="2390132"/>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t>Consumer benefit: </a:t>
            </a:r>
            <a:r>
              <a:rPr lang="en-US" sz="2400" b="1" dirty="0"/>
              <a:t>s</a:t>
            </a:r>
            <a:r>
              <a:rPr lang="en-US" sz="2400" b="1" dirty="0" smtClean="0"/>
              <a:t>ee the best apps suited for their phone:</a:t>
            </a:r>
            <a:endParaRPr lang="en-US" sz="1600" b="1" dirty="0" smtClean="0"/>
          </a:p>
          <a:p>
            <a:pPr marL="0" indent="0">
              <a:buNone/>
            </a:pPr>
            <a:endParaRPr lang="en-US" sz="1600" dirty="0" smtClean="0"/>
          </a:p>
          <a:p>
            <a:r>
              <a:rPr lang="en-US" sz="2000" dirty="0" smtClean="0"/>
              <a:t>Hardware capabilities</a:t>
            </a:r>
          </a:p>
          <a:p>
            <a:r>
              <a:rPr lang="en-US" sz="2000" dirty="0" smtClean="0"/>
              <a:t>Screen resolutions</a:t>
            </a:r>
          </a:p>
          <a:p>
            <a:r>
              <a:rPr lang="en-US" sz="2000" dirty="0" smtClean="0"/>
              <a:t>Memory</a:t>
            </a:r>
          </a:p>
          <a:p>
            <a:r>
              <a:rPr lang="en-US" sz="2000" dirty="0" smtClean="0"/>
              <a:t>Optimized for </a:t>
            </a:r>
            <a:r>
              <a:rPr lang="en-US" sz="2000" dirty="0"/>
              <a:t>Windows Phone </a:t>
            </a:r>
            <a:r>
              <a:rPr lang="en-US" sz="2000" dirty="0" smtClean="0"/>
              <a:t>8</a:t>
            </a:r>
          </a:p>
        </p:txBody>
      </p:sp>
      <p:sp>
        <p:nvSpPr>
          <p:cNvPr id="20" name="Rectangle 19"/>
          <p:cNvSpPr/>
          <p:nvPr/>
        </p:nvSpPr>
        <p:spPr bwMode="auto">
          <a:xfrm>
            <a:off x="1582738" y="4158148"/>
            <a:ext cx="5258582" cy="205846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2600" b="1"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Developer benefit</a:t>
            </a:r>
            <a:r>
              <a:rPr lang="en-US" sz="2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t>
            </a:r>
            <a:r>
              <a:rPr lang="en-US" sz="14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
            </a:r>
            <a:br>
              <a:rPr lang="en-US" sz="14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br>
            <a:endParaRPr lang="en-US" sz="14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marL="460375" indent="-460375">
              <a:lnSpc>
                <a:spcPct val="90000"/>
              </a:lnSpc>
              <a:spcBef>
                <a:spcPct val="20000"/>
              </a:spcBef>
              <a:buSzPct val="90000"/>
              <a:buBlip>
                <a:blip r:embed="rId3"/>
              </a:buBlip>
            </a:pPr>
            <a:r>
              <a:rPr lang="en-US" sz="2000" dirty="0">
                <a:gradFill>
                  <a:gsLst>
                    <a:gs pos="0">
                      <a:schemeClr val="tx1"/>
                    </a:gs>
                    <a:gs pos="86000">
                      <a:schemeClr val="tx1"/>
                    </a:gs>
                  </a:gsLst>
                  <a:lin ang="5400000" scaled="0"/>
                </a:gradFill>
              </a:rPr>
              <a:t>Lower support costs</a:t>
            </a:r>
          </a:p>
          <a:p>
            <a:pPr marL="460375" indent="-460375">
              <a:lnSpc>
                <a:spcPct val="90000"/>
              </a:lnSpc>
              <a:spcBef>
                <a:spcPct val="20000"/>
              </a:spcBef>
              <a:buSzPct val="90000"/>
              <a:buBlip>
                <a:blip r:embed="rId3"/>
              </a:buBlip>
            </a:pPr>
            <a:r>
              <a:rPr lang="en-US" sz="2000" dirty="0">
                <a:gradFill>
                  <a:gsLst>
                    <a:gs pos="0">
                      <a:schemeClr val="tx1"/>
                    </a:gs>
                    <a:gs pos="86000">
                      <a:schemeClr val="tx1"/>
                    </a:gs>
                  </a:gsLst>
                  <a:lin ang="5400000" scaled="0"/>
                </a:gradFill>
              </a:rPr>
              <a:t>Experience optimization</a:t>
            </a:r>
          </a:p>
          <a:p>
            <a:pPr marL="460375" indent="-460375">
              <a:lnSpc>
                <a:spcPct val="90000"/>
              </a:lnSpc>
              <a:spcBef>
                <a:spcPct val="20000"/>
              </a:spcBef>
              <a:buSzPct val="90000"/>
              <a:buBlip>
                <a:blip r:embed="rId3"/>
              </a:buBlip>
            </a:pPr>
            <a:r>
              <a:rPr lang="en-US" sz="2000" dirty="0">
                <a:gradFill>
                  <a:gsLst>
                    <a:gs pos="0">
                      <a:schemeClr val="tx1"/>
                    </a:gs>
                    <a:gs pos="86000">
                      <a:schemeClr val="tx1"/>
                    </a:gs>
                  </a:gsLst>
                  <a:lin ang="5400000" scaled="0"/>
                </a:gradFill>
              </a:rPr>
              <a:t>Platform handles scaling</a:t>
            </a:r>
          </a:p>
        </p:txBody>
      </p:sp>
      <p:sp>
        <p:nvSpPr>
          <p:cNvPr id="5" name="TextBox 4"/>
          <p:cNvSpPr txBox="1"/>
          <p:nvPr/>
        </p:nvSpPr>
        <p:spPr>
          <a:xfrm>
            <a:off x="7018967" y="1420008"/>
            <a:ext cx="264207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smtClean="0">
                <a:solidFill>
                  <a:schemeClr val="bg1">
                    <a:alpha val="99000"/>
                  </a:schemeClr>
                </a:solidFill>
              </a:rPr>
              <a:t>Windows Phone 7.5 </a:t>
            </a:r>
          </a:p>
        </p:txBody>
      </p:sp>
      <p:sp>
        <p:nvSpPr>
          <p:cNvPr id="60" name="TextBox 59"/>
          <p:cNvSpPr txBox="1"/>
          <p:nvPr/>
        </p:nvSpPr>
        <p:spPr>
          <a:xfrm>
            <a:off x="7104692" y="3696483"/>
            <a:ext cx="2425664"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smtClean="0">
                <a:solidFill>
                  <a:schemeClr val="bg1">
                    <a:alpha val="99000"/>
                  </a:schemeClr>
                </a:solidFill>
              </a:rPr>
              <a:t>Windows Phone 8 </a:t>
            </a:r>
          </a:p>
        </p:txBody>
      </p:sp>
      <p:sp>
        <p:nvSpPr>
          <p:cNvPr id="7" name="TextBox 6"/>
          <p:cNvSpPr txBox="1"/>
          <p:nvPr/>
        </p:nvSpPr>
        <p:spPr>
          <a:xfrm flipH="1">
            <a:off x="8615251" y="1976626"/>
            <a:ext cx="1409700" cy="738664"/>
          </a:xfrm>
          <a:prstGeom prst="rect">
            <a:avLst/>
          </a:prstGeom>
          <a:noFill/>
        </p:spPr>
        <p:txBody>
          <a:bodyPr wrap="squar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480x800 version</a:t>
            </a:r>
          </a:p>
        </p:txBody>
      </p:sp>
      <p:sp>
        <p:nvSpPr>
          <p:cNvPr id="64" name="TextBox 63"/>
          <p:cNvSpPr txBox="1"/>
          <p:nvPr/>
        </p:nvSpPr>
        <p:spPr>
          <a:xfrm flipH="1">
            <a:off x="8636516" y="4264455"/>
            <a:ext cx="1782101" cy="1415772"/>
          </a:xfrm>
          <a:prstGeom prst="rect">
            <a:avLst/>
          </a:prstGeom>
          <a:noFill/>
        </p:spPr>
        <p:txBody>
          <a:bodyPr wrap="squar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480x800,</a:t>
            </a:r>
          </a:p>
          <a:p>
            <a:pPr>
              <a:lnSpc>
                <a:spcPct val="90000"/>
              </a:lnSpc>
              <a:spcBef>
                <a:spcPct val="20000"/>
              </a:spcBef>
              <a:buSzPct val="90000"/>
            </a:pPr>
            <a:r>
              <a:rPr lang="en-US" sz="2000" dirty="0" smtClean="0">
                <a:solidFill>
                  <a:schemeClr val="bg1">
                    <a:alpha val="99000"/>
                  </a:schemeClr>
                </a:solidFill>
              </a:rPr>
              <a:t>1280x720,</a:t>
            </a:r>
          </a:p>
          <a:p>
            <a:pPr>
              <a:lnSpc>
                <a:spcPct val="90000"/>
              </a:lnSpc>
              <a:spcBef>
                <a:spcPct val="20000"/>
              </a:spcBef>
              <a:buSzPct val="90000"/>
            </a:pPr>
            <a:r>
              <a:rPr lang="en-US" sz="2000" dirty="0" smtClean="0">
                <a:solidFill>
                  <a:schemeClr val="bg1">
                    <a:alpha val="99000"/>
                  </a:schemeClr>
                </a:solidFill>
              </a:rPr>
              <a:t>1280x768 version</a:t>
            </a:r>
          </a:p>
        </p:txBody>
      </p:sp>
      <p:pic>
        <p:nvPicPr>
          <p:cNvPr id="21" name="Picture 2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31636" y="2093361"/>
            <a:ext cx="962726" cy="980110"/>
          </a:xfrm>
          <a:prstGeom prst="rect">
            <a:avLst/>
          </a:prstGeom>
        </p:spPr>
      </p:pic>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52902" y="4348151"/>
            <a:ext cx="962726" cy="980110"/>
          </a:xfrm>
          <a:prstGeom prst="rect">
            <a:avLst/>
          </a:prstGeom>
        </p:spPr>
      </p:pic>
      <p:sp>
        <p:nvSpPr>
          <p:cNvPr id="24" name="TextBox 23"/>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16872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035" y="228600"/>
            <a:ext cx="11173090" cy="609398"/>
          </a:xfrm>
        </p:spPr>
        <p:txBody>
          <a:bodyPr/>
          <a:lstStyle/>
          <a:p>
            <a:r>
              <a:rPr lang="en-US" b="1" dirty="0" smtClean="0"/>
              <a:t>Faster</a:t>
            </a:r>
            <a:r>
              <a:rPr lang="en-US" dirty="0" smtClean="0"/>
              <a:t> and More </a:t>
            </a:r>
            <a:r>
              <a:rPr lang="en-US" b="1" dirty="0" smtClean="0"/>
              <a:t>Predictable </a:t>
            </a:r>
            <a:r>
              <a:rPr lang="en-US" dirty="0" smtClean="0"/>
              <a:t>Service</a:t>
            </a:r>
            <a:endParaRPr lang="en-US" dirty="0"/>
          </a:p>
        </p:txBody>
      </p:sp>
      <p:sp>
        <p:nvSpPr>
          <p:cNvPr id="18" name="Rectangle 17"/>
          <p:cNvSpPr/>
          <p:nvPr/>
        </p:nvSpPr>
        <p:spPr bwMode="auto">
          <a:xfrm>
            <a:off x="726423" y="2514449"/>
            <a:ext cx="3399839" cy="2800501"/>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Faster</a:t>
            </a:r>
          </a:p>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App Hub </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9" name="Rectangle 18"/>
          <p:cNvSpPr/>
          <p:nvPr/>
        </p:nvSpPr>
        <p:spPr bwMode="auto">
          <a:xfrm>
            <a:off x="4305886" y="2514449"/>
            <a:ext cx="3399839" cy="280050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Faster</a:t>
            </a:r>
            <a:b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br>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App Processing </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20" name="Rectangle 19"/>
          <p:cNvSpPr/>
          <p:nvPr/>
        </p:nvSpPr>
        <p:spPr bwMode="auto">
          <a:xfrm>
            <a:off x="7925386" y="2523647"/>
            <a:ext cx="3399839" cy="2792959"/>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Faster </a:t>
            </a:r>
          </a:p>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App Publishing</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useBgFill="1">
        <p:nvSpPr>
          <p:cNvPr id="30" name="Rectangle 29"/>
          <p:cNvSpPr/>
          <p:nvPr/>
        </p:nvSpPr>
        <p:spPr bwMode="auto">
          <a:xfrm>
            <a:off x="0" y="1178169"/>
            <a:ext cx="507867" cy="45544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3" name="Rectangle 12"/>
          <p:cNvSpPr/>
          <p:nvPr/>
        </p:nvSpPr>
        <p:spPr bwMode="auto">
          <a:xfrm>
            <a:off x="726422" y="5548744"/>
            <a:ext cx="10598803" cy="85898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algn="ct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More Scalable and Robust Architecture </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14" name="TextBox 13"/>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
        <p:nvSpPr>
          <p:cNvPr id="9" name="Rectangle 8"/>
          <p:cNvSpPr/>
          <p:nvPr/>
        </p:nvSpPr>
        <p:spPr bwMode="auto">
          <a:xfrm>
            <a:off x="723635" y="1451110"/>
            <a:ext cx="10598803" cy="85898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b" anchorCtr="0" compatLnSpc="1">
            <a:prstTxWarp prst="textNoShape">
              <a:avLst/>
            </a:prstTxWarp>
          </a:bodyPr>
          <a:lstStyle/>
          <a:p>
            <a:pPr algn="ct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Telemetry-driven search, browse, related </a:t>
            </a:r>
            <a:endParaRPr lang="en-US" sz="3600" spc="-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81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decel="10000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decel="10000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decel="10000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13"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519112" y="1447799"/>
            <a:ext cx="11149013" cy="1526572"/>
          </a:xfrm>
        </p:spPr>
        <p:txBody>
          <a:bodyPr/>
          <a:lstStyle/>
          <a:p>
            <a:r>
              <a:rPr lang="en-US" dirty="0" smtClean="0"/>
              <a:t>Marketplace Overview and Update</a:t>
            </a:r>
          </a:p>
          <a:p>
            <a:r>
              <a:rPr lang="en-US" dirty="0" smtClean="0"/>
              <a:t>What’s New and Coming in Windows Phone 8</a:t>
            </a:r>
          </a:p>
          <a:p>
            <a:r>
              <a:rPr lang="en-US" dirty="0" smtClean="0"/>
              <a:t>Top Tips to Make More Money Today and Tomorrow</a:t>
            </a:r>
            <a:endParaRPr lang="en-US" dirty="0"/>
          </a:p>
        </p:txBody>
      </p:sp>
    </p:spTree>
    <p:extLst>
      <p:ext uri="{BB962C8B-B14F-4D97-AF65-F5344CB8AC3E}">
        <p14:creationId xmlns:p14="http://schemas.microsoft.com/office/powerpoint/2010/main" val="29838010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228600"/>
            <a:ext cx="11680957" cy="609398"/>
          </a:xfrm>
        </p:spPr>
        <p:txBody>
          <a:bodyPr/>
          <a:lstStyle/>
          <a:p>
            <a:r>
              <a:rPr lang="en-US" b="1" dirty="0" smtClean="0"/>
              <a:t>Expanded Opportunity</a:t>
            </a:r>
            <a:endParaRPr lang="en-US" dirty="0"/>
          </a:p>
        </p:txBody>
      </p:sp>
      <p:sp>
        <p:nvSpPr>
          <p:cNvPr id="19" name="Rectangle 18"/>
          <p:cNvSpPr/>
          <p:nvPr/>
        </p:nvSpPr>
        <p:spPr bwMode="auto">
          <a:xfrm>
            <a:off x="1257885" y="1749379"/>
            <a:ext cx="9762539" cy="1129352"/>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More markets</a:t>
            </a:r>
          </a:p>
        </p:txBody>
      </p:sp>
      <p:sp>
        <p:nvSpPr>
          <p:cNvPr id="14" name="Rectangle 13"/>
          <p:cNvSpPr/>
          <p:nvPr/>
        </p:nvSpPr>
        <p:spPr bwMode="auto">
          <a:xfrm>
            <a:off x="1257885" y="3031131"/>
            <a:ext cx="9762539" cy="11293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Better monetization</a:t>
            </a:r>
          </a:p>
        </p:txBody>
      </p:sp>
      <p:sp>
        <p:nvSpPr>
          <p:cNvPr id="15" name="Rectangle 14"/>
          <p:cNvSpPr/>
          <p:nvPr/>
        </p:nvSpPr>
        <p:spPr bwMode="auto">
          <a:xfrm>
            <a:off x="1257885" y="4312883"/>
            <a:ext cx="9762539" cy="1129352"/>
          </a:xfrm>
          <a:prstGeom prst="rect">
            <a:avLst/>
          </a:prstGeom>
          <a:solidFill>
            <a:schemeClr val="accent5">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sz="3600" spc="-50" dirty="0" smtClean="0">
                <a:gradFill>
                  <a:gsLst>
                    <a:gs pos="0">
                      <a:schemeClr val="tx1"/>
                    </a:gs>
                    <a:gs pos="86000">
                      <a:schemeClr val="tx1"/>
                    </a:gs>
                  </a:gsLst>
                  <a:lin ang="5400000" scaled="0"/>
                </a:gradFill>
                <a:latin typeface="Segoe UI" pitchFamily="34" charset="0"/>
                <a:ea typeface="Segoe UI" pitchFamily="34" charset="0"/>
                <a:cs typeface="Segoe UI" pitchFamily="34" charset="0"/>
              </a:rPr>
              <a:t>Next generation platform</a:t>
            </a:r>
          </a:p>
        </p:txBody>
      </p:sp>
      <p:sp>
        <p:nvSpPr>
          <p:cNvPr id="6" name="TextBox 5"/>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1852340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to come …</a:t>
            </a:r>
            <a:endParaRPr lang="en-US" dirty="0"/>
          </a:p>
        </p:txBody>
      </p:sp>
      <p:sp>
        <p:nvSpPr>
          <p:cNvPr id="3" name="Text Placeholder 2"/>
          <p:cNvSpPr>
            <a:spLocks noGrp="1"/>
          </p:cNvSpPr>
          <p:nvPr>
            <p:ph type="body" sz="quarter" idx="10"/>
          </p:nvPr>
        </p:nvSpPr>
        <p:spPr>
          <a:xfrm>
            <a:off x="519112" y="1447799"/>
            <a:ext cx="11149013" cy="443198"/>
          </a:xfrm>
        </p:spPr>
        <p:txBody>
          <a:bodyPr/>
          <a:lstStyle/>
          <a:p>
            <a:r>
              <a:rPr lang="en-US" dirty="0" smtClean="0"/>
              <a:t>Later this summer</a:t>
            </a:r>
            <a:endParaRPr lang="en-US" dirty="0"/>
          </a:p>
        </p:txBody>
      </p:sp>
    </p:spTree>
    <p:extLst>
      <p:ext uri="{BB962C8B-B14F-4D97-AF65-F5344CB8AC3E}">
        <p14:creationId xmlns:p14="http://schemas.microsoft.com/office/powerpoint/2010/main" val="831697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
        <p:nvSpPr>
          <p:cNvPr id="5" name="Title 4"/>
          <p:cNvSpPr>
            <a:spLocks noGrp="1"/>
          </p:cNvSpPr>
          <p:nvPr>
            <p:ph type="ctrTitle"/>
          </p:nvPr>
        </p:nvSpPr>
        <p:spPr/>
        <p:txBody>
          <a:bodyPr/>
          <a:lstStyle/>
          <a:p>
            <a:r>
              <a:rPr lang="en-US" dirty="0" smtClean="0"/>
              <a:t>Top 10 Ways to Make More Money Today and Tomorrow</a:t>
            </a:r>
            <a:endParaRPr lang="en-US" dirty="0"/>
          </a:p>
        </p:txBody>
      </p:sp>
    </p:spTree>
    <p:extLst>
      <p:ext uri="{BB962C8B-B14F-4D97-AF65-F5344CB8AC3E}">
        <p14:creationId xmlns:p14="http://schemas.microsoft.com/office/powerpoint/2010/main" val="272390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More Money (1/2)</a:t>
            </a:r>
            <a:endParaRPr lang="en-US" dirty="0"/>
          </a:p>
        </p:txBody>
      </p:sp>
      <p:sp>
        <p:nvSpPr>
          <p:cNvPr id="13" name="Left Mask"/>
          <p:cNvSpPr/>
          <p:nvPr/>
        </p:nvSpPr>
        <p:spPr bwMode="hidden">
          <a:xfrm>
            <a:off x="0" y="0"/>
            <a:ext cx="507868" cy="6858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5" name="Picture 2" descr="C:\Users\Jordan\Desktop\TechEd_2012\TechEd-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515815" y="6159457"/>
            <a:ext cx="930625" cy="42976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507869" y="1373601"/>
            <a:ext cx="11258519" cy="642153"/>
            <a:chOff x="507869" y="1375674"/>
            <a:chExt cx="11258519" cy="642153"/>
          </a:xfrm>
        </p:grpSpPr>
        <p:sp>
          <p:nvSpPr>
            <p:cNvPr id="3" name="Rectangle 2"/>
            <p:cNvSpPr/>
            <p:nvPr/>
          </p:nvSpPr>
          <p:spPr bwMode="auto">
            <a:xfrm>
              <a:off x="507869" y="1375674"/>
              <a:ext cx="4277255" cy="640080"/>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4"/>
                </a:buBlip>
              </a:pPr>
              <a:endParaRPr lang="en-US" sz="2400" dirty="0">
                <a:gradFill>
                  <a:gsLst>
                    <a:gs pos="0">
                      <a:schemeClr val="tx1"/>
                    </a:gs>
                    <a:gs pos="100000">
                      <a:schemeClr val="tx1"/>
                    </a:gs>
                  </a:gsLst>
                  <a:lin ang="5400000" scaled="0"/>
                </a:gradFill>
              </a:endParaRPr>
            </a:p>
          </p:txBody>
        </p:sp>
        <p:sp>
          <p:nvSpPr>
            <p:cNvPr id="8" name="Rectangle 7"/>
            <p:cNvSpPr/>
            <p:nvPr/>
          </p:nvSpPr>
          <p:spPr>
            <a:xfrm>
              <a:off x="667870" y="1483348"/>
              <a:ext cx="4854156" cy="424732"/>
            </a:xfrm>
            <a:prstGeom prst="rect">
              <a:avLst/>
            </a:prstGeom>
          </p:spPr>
          <p:txBody>
            <a:bodyPr wrap="square">
              <a:spAutoFit/>
            </a:bodyPr>
            <a:lstStyle/>
            <a:p>
              <a:pPr lvl="0">
                <a:lnSpc>
                  <a:spcPct val="90000"/>
                </a:lnSpc>
                <a:spcBef>
                  <a:spcPct val="20000"/>
                </a:spcBef>
                <a:buSzPct val="105000"/>
              </a:pPr>
              <a:r>
                <a:rPr lang="en-US" sz="2400" dirty="0" smtClean="0">
                  <a:solidFill>
                    <a:schemeClr val="tx1">
                      <a:alpha val="99000"/>
                    </a:schemeClr>
                  </a:solidFill>
                </a:rPr>
                <a:t>1.  Use Trial API</a:t>
              </a:r>
              <a:endParaRPr lang="en-US" sz="2400" dirty="0">
                <a:solidFill>
                  <a:schemeClr val="tx1">
                    <a:alpha val="99000"/>
                  </a:schemeClr>
                </a:solidFill>
              </a:endParaRPr>
            </a:p>
          </p:txBody>
        </p:sp>
        <p:sp>
          <p:nvSpPr>
            <p:cNvPr id="16" name="Rectangle 15"/>
            <p:cNvSpPr/>
            <p:nvPr/>
          </p:nvSpPr>
          <p:spPr bwMode="auto">
            <a:xfrm>
              <a:off x="5403273" y="1377747"/>
              <a:ext cx="6363115" cy="640080"/>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4"/>
                </a:buBlip>
              </a:pPr>
              <a:endParaRPr lang="en-US" sz="2400" dirty="0">
                <a:gradFill>
                  <a:gsLst>
                    <a:gs pos="0">
                      <a:schemeClr val="tx1"/>
                    </a:gs>
                    <a:gs pos="100000">
                      <a:schemeClr val="tx1"/>
                    </a:gs>
                  </a:gsLst>
                  <a:lin ang="5400000" scaled="0"/>
                </a:gradFill>
              </a:endParaRPr>
            </a:p>
          </p:txBody>
        </p:sp>
        <p:sp>
          <p:nvSpPr>
            <p:cNvPr id="21" name="Rectangle 20"/>
            <p:cNvSpPr/>
            <p:nvPr/>
          </p:nvSpPr>
          <p:spPr>
            <a:xfrm>
              <a:off x="5628904" y="1483348"/>
              <a:ext cx="5926855" cy="424732"/>
            </a:xfrm>
            <a:prstGeom prst="rect">
              <a:avLst/>
            </a:prstGeom>
          </p:spPr>
          <p:txBody>
            <a:bodyPr wrap="square">
              <a:spAutoFit/>
            </a:bodyPr>
            <a:lstStyle/>
            <a:p>
              <a:pPr lvl="0">
                <a:lnSpc>
                  <a:spcPct val="90000"/>
                </a:lnSpc>
                <a:spcBef>
                  <a:spcPct val="20000"/>
                </a:spcBef>
                <a:buSzPct val="105000"/>
              </a:pPr>
              <a:r>
                <a:rPr lang="en-US" sz="2400" dirty="0" smtClean="0">
                  <a:solidFill>
                    <a:schemeClr val="tx1">
                      <a:alpha val="99000"/>
                    </a:schemeClr>
                  </a:solidFill>
                </a:rPr>
                <a:t>70x More Downloads, 7x More Revenue</a:t>
              </a:r>
              <a:endParaRPr lang="en-US" sz="2400" dirty="0">
                <a:solidFill>
                  <a:schemeClr val="tx1">
                    <a:alpha val="99000"/>
                  </a:schemeClr>
                </a:solidFill>
              </a:endParaRPr>
            </a:p>
          </p:txBody>
        </p:sp>
      </p:grpSp>
      <p:grpSp>
        <p:nvGrpSpPr>
          <p:cNvPr id="28" name="Group 27"/>
          <p:cNvGrpSpPr/>
          <p:nvPr/>
        </p:nvGrpSpPr>
        <p:grpSpPr>
          <a:xfrm>
            <a:off x="496626" y="2213193"/>
            <a:ext cx="11269762" cy="642153"/>
            <a:chOff x="496626" y="2213193"/>
            <a:chExt cx="11269762" cy="642153"/>
          </a:xfrm>
        </p:grpSpPr>
        <p:sp>
          <p:nvSpPr>
            <p:cNvPr id="4" name="Rectangle 3"/>
            <p:cNvSpPr/>
            <p:nvPr/>
          </p:nvSpPr>
          <p:spPr bwMode="auto">
            <a:xfrm>
              <a:off x="496626" y="2213193"/>
              <a:ext cx="4277255" cy="640080"/>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9" name="Rectangle 8"/>
            <p:cNvSpPr/>
            <p:nvPr/>
          </p:nvSpPr>
          <p:spPr>
            <a:xfrm>
              <a:off x="667870" y="2320867"/>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2.  Use Live Tile</a:t>
              </a:r>
              <a:endParaRPr lang="en-US" sz="2400" dirty="0">
                <a:solidFill>
                  <a:schemeClr val="tx1">
                    <a:alpha val="99000"/>
                  </a:schemeClr>
                </a:solidFill>
              </a:endParaRPr>
            </a:p>
          </p:txBody>
        </p:sp>
        <p:sp>
          <p:nvSpPr>
            <p:cNvPr id="17" name="Rectangle 16"/>
            <p:cNvSpPr/>
            <p:nvPr/>
          </p:nvSpPr>
          <p:spPr bwMode="auto">
            <a:xfrm>
              <a:off x="5403273" y="2215266"/>
              <a:ext cx="6363115" cy="640080"/>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2" name="Rectangle 21"/>
            <p:cNvSpPr/>
            <p:nvPr/>
          </p:nvSpPr>
          <p:spPr>
            <a:xfrm>
              <a:off x="5628904" y="2342642"/>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Top 50 apps are 3.7x more likely to have </a:t>
              </a:r>
              <a:endParaRPr lang="en-US" sz="2400" dirty="0">
                <a:solidFill>
                  <a:schemeClr val="tx1">
                    <a:alpha val="99000"/>
                  </a:schemeClr>
                </a:solidFill>
              </a:endParaRPr>
            </a:p>
          </p:txBody>
        </p:sp>
      </p:grpSp>
      <p:grpSp>
        <p:nvGrpSpPr>
          <p:cNvPr id="29" name="Group 28"/>
          <p:cNvGrpSpPr/>
          <p:nvPr/>
        </p:nvGrpSpPr>
        <p:grpSpPr>
          <a:xfrm>
            <a:off x="496626" y="3045912"/>
            <a:ext cx="11269762" cy="640080"/>
            <a:chOff x="496626" y="3045912"/>
            <a:chExt cx="11269762" cy="640080"/>
          </a:xfrm>
        </p:grpSpPr>
        <p:sp>
          <p:nvSpPr>
            <p:cNvPr id="5" name="Rectangle 4"/>
            <p:cNvSpPr/>
            <p:nvPr/>
          </p:nvSpPr>
          <p:spPr bwMode="auto">
            <a:xfrm>
              <a:off x="496626" y="3045912"/>
              <a:ext cx="4277255" cy="640080"/>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0" name="Rectangle 9"/>
            <p:cNvSpPr/>
            <p:nvPr/>
          </p:nvSpPr>
          <p:spPr>
            <a:xfrm>
              <a:off x="667870" y="3153586"/>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3.  Use Push Notifications </a:t>
              </a:r>
              <a:endParaRPr lang="en-US" sz="2400" dirty="0">
                <a:solidFill>
                  <a:schemeClr val="tx1">
                    <a:alpha val="99000"/>
                  </a:schemeClr>
                </a:solidFill>
              </a:endParaRPr>
            </a:p>
          </p:txBody>
        </p:sp>
        <p:sp>
          <p:nvSpPr>
            <p:cNvPr id="18" name="Rectangle 17"/>
            <p:cNvSpPr/>
            <p:nvPr/>
          </p:nvSpPr>
          <p:spPr bwMode="auto">
            <a:xfrm>
              <a:off x="5403273" y="3047985"/>
              <a:ext cx="6363115" cy="609398"/>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3" name="Rectangle 22"/>
            <p:cNvSpPr/>
            <p:nvPr/>
          </p:nvSpPr>
          <p:spPr>
            <a:xfrm>
              <a:off x="5628904" y="3175361"/>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Top 50 apps are 3.2x more likely to have </a:t>
              </a:r>
              <a:endParaRPr lang="en-US" sz="2400" dirty="0">
                <a:solidFill>
                  <a:schemeClr val="tx1">
                    <a:alpha val="99000"/>
                  </a:schemeClr>
                </a:solidFill>
              </a:endParaRPr>
            </a:p>
          </p:txBody>
        </p:sp>
      </p:grpSp>
      <p:grpSp>
        <p:nvGrpSpPr>
          <p:cNvPr id="30" name="Group 29"/>
          <p:cNvGrpSpPr/>
          <p:nvPr/>
        </p:nvGrpSpPr>
        <p:grpSpPr>
          <a:xfrm>
            <a:off x="496626" y="3878631"/>
            <a:ext cx="11269762" cy="642153"/>
            <a:chOff x="496626" y="3878631"/>
            <a:chExt cx="11269762" cy="642153"/>
          </a:xfrm>
        </p:grpSpPr>
        <p:sp>
          <p:nvSpPr>
            <p:cNvPr id="6" name="Rectangle 5"/>
            <p:cNvSpPr/>
            <p:nvPr/>
          </p:nvSpPr>
          <p:spPr bwMode="auto">
            <a:xfrm>
              <a:off x="496626" y="3878631"/>
              <a:ext cx="4277255" cy="640080"/>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1" name="Rectangle 10"/>
            <p:cNvSpPr/>
            <p:nvPr/>
          </p:nvSpPr>
          <p:spPr>
            <a:xfrm>
              <a:off x="667870" y="3986305"/>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4.  Use Ad Control w/ Loc </a:t>
              </a:r>
              <a:endParaRPr lang="en-US" sz="2400" dirty="0">
                <a:solidFill>
                  <a:schemeClr val="tx1">
                    <a:alpha val="99000"/>
                  </a:schemeClr>
                </a:solidFill>
              </a:endParaRPr>
            </a:p>
          </p:txBody>
        </p:sp>
        <p:sp>
          <p:nvSpPr>
            <p:cNvPr id="19" name="Rectangle 18"/>
            <p:cNvSpPr/>
            <p:nvPr/>
          </p:nvSpPr>
          <p:spPr bwMode="auto">
            <a:xfrm>
              <a:off x="5403273" y="3880704"/>
              <a:ext cx="6363115" cy="640080"/>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4" name="Rectangle 23"/>
            <p:cNvSpPr/>
            <p:nvPr/>
          </p:nvSpPr>
          <p:spPr>
            <a:xfrm>
              <a:off x="5628904" y="4008080"/>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More local relevance drives higher eCPM </a:t>
              </a:r>
              <a:endParaRPr lang="en-US" sz="2400" dirty="0">
                <a:solidFill>
                  <a:schemeClr val="tx1">
                    <a:alpha val="99000"/>
                  </a:schemeClr>
                </a:solidFill>
              </a:endParaRPr>
            </a:p>
          </p:txBody>
        </p:sp>
      </p:grpSp>
      <p:grpSp>
        <p:nvGrpSpPr>
          <p:cNvPr id="31" name="Group 30"/>
          <p:cNvGrpSpPr/>
          <p:nvPr/>
        </p:nvGrpSpPr>
        <p:grpSpPr>
          <a:xfrm>
            <a:off x="496626" y="4711351"/>
            <a:ext cx="11269762" cy="642153"/>
            <a:chOff x="496626" y="4711351"/>
            <a:chExt cx="11269762" cy="642153"/>
          </a:xfrm>
        </p:grpSpPr>
        <p:sp>
          <p:nvSpPr>
            <p:cNvPr id="7" name="Rectangle 6"/>
            <p:cNvSpPr/>
            <p:nvPr/>
          </p:nvSpPr>
          <p:spPr bwMode="auto">
            <a:xfrm>
              <a:off x="496626" y="4711351"/>
              <a:ext cx="4277255" cy="640080"/>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2" name="Rectangle 11"/>
            <p:cNvSpPr/>
            <p:nvPr/>
          </p:nvSpPr>
          <p:spPr>
            <a:xfrm>
              <a:off x="667870" y="4819025"/>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5.  Adopt Metro Faithfully</a:t>
              </a:r>
              <a:endParaRPr lang="en-US" sz="2400" dirty="0">
                <a:solidFill>
                  <a:schemeClr val="tx1">
                    <a:alpha val="99000"/>
                  </a:schemeClr>
                </a:solidFill>
              </a:endParaRPr>
            </a:p>
          </p:txBody>
        </p:sp>
        <p:sp>
          <p:nvSpPr>
            <p:cNvPr id="20" name="Rectangle 19"/>
            <p:cNvSpPr/>
            <p:nvPr/>
          </p:nvSpPr>
          <p:spPr bwMode="auto">
            <a:xfrm>
              <a:off x="5403273" y="4713424"/>
              <a:ext cx="6363115" cy="640080"/>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5" name="Rectangle 24"/>
            <p:cNvSpPr/>
            <p:nvPr/>
          </p:nvSpPr>
          <p:spPr>
            <a:xfrm>
              <a:off x="5628904" y="4840800"/>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Metro apps are featured more frequently</a:t>
              </a:r>
              <a:endParaRPr lang="en-US" sz="2400" dirty="0">
                <a:solidFill>
                  <a:schemeClr val="tx1">
                    <a:alpha val="99000"/>
                  </a:schemeClr>
                </a:solidFill>
              </a:endParaRPr>
            </a:p>
          </p:txBody>
        </p:sp>
      </p:grpSp>
      <p:sp>
        <p:nvSpPr>
          <p:cNvPr id="32" name="TextBox 31"/>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spTree>
    <p:extLst>
      <p:ext uri="{BB962C8B-B14F-4D97-AF65-F5344CB8AC3E}">
        <p14:creationId xmlns:p14="http://schemas.microsoft.com/office/powerpoint/2010/main" val="101042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More Money Today (2/2)</a:t>
            </a:r>
            <a:endParaRPr lang="en-US" dirty="0"/>
          </a:p>
        </p:txBody>
      </p:sp>
      <p:sp>
        <p:nvSpPr>
          <p:cNvPr id="13" name="Left Mask"/>
          <p:cNvSpPr/>
          <p:nvPr/>
        </p:nvSpPr>
        <p:spPr bwMode="hidden">
          <a:xfrm>
            <a:off x="0" y="0"/>
            <a:ext cx="507868" cy="6858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5" name="Picture 2" descr="C:\Users\Jordan\Desktop\TechEd_2012\TechEd-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515815" y="6159457"/>
            <a:ext cx="930625" cy="42976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519112" y="1371528"/>
            <a:ext cx="11258519" cy="640080"/>
            <a:chOff x="507869" y="1375674"/>
            <a:chExt cx="11258519" cy="640080"/>
          </a:xfrm>
        </p:grpSpPr>
        <p:sp>
          <p:nvSpPr>
            <p:cNvPr id="3" name="Rectangle 2"/>
            <p:cNvSpPr/>
            <p:nvPr/>
          </p:nvSpPr>
          <p:spPr bwMode="auto">
            <a:xfrm>
              <a:off x="507869" y="1375674"/>
              <a:ext cx="4277255" cy="640080"/>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4"/>
                </a:buBlip>
              </a:pPr>
              <a:endParaRPr lang="en-US" sz="2400" dirty="0">
                <a:gradFill>
                  <a:gsLst>
                    <a:gs pos="0">
                      <a:schemeClr val="tx1"/>
                    </a:gs>
                    <a:gs pos="100000">
                      <a:schemeClr val="tx1"/>
                    </a:gs>
                  </a:gsLst>
                  <a:lin ang="5400000" scaled="0"/>
                </a:gradFill>
              </a:endParaRPr>
            </a:p>
          </p:txBody>
        </p:sp>
        <p:sp>
          <p:nvSpPr>
            <p:cNvPr id="8" name="Rectangle 7"/>
            <p:cNvSpPr/>
            <p:nvPr/>
          </p:nvSpPr>
          <p:spPr>
            <a:xfrm>
              <a:off x="667870" y="1483348"/>
              <a:ext cx="4854156" cy="424732"/>
            </a:xfrm>
            <a:prstGeom prst="rect">
              <a:avLst/>
            </a:prstGeom>
          </p:spPr>
          <p:txBody>
            <a:bodyPr wrap="square">
              <a:spAutoFit/>
            </a:bodyPr>
            <a:lstStyle/>
            <a:p>
              <a:pPr lvl="0">
                <a:lnSpc>
                  <a:spcPct val="90000"/>
                </a:lnSpc>
                <a:spcBef>
                  <a:spcPct val="20000"/>
                </a:spcBef>
                <a:buSzPct val="105000"/>
              </a:pPr>
              <a:r>
                <a:rPr lang="en-US" sz="2400" dirty="0">
                  <a:solidFill>
                    <a:schemeClr val="tx1">
                      <a:alpha val="99000"/>
                    </a:schemeClr>
                  </a:solidFill>
                </a:rPr>
                <a:t>6</a:t>
              </a:r>
              <a:r>
                <a:rPr lang="en-US" sz="2400" dirty="0" smtClean="0">
                  <a:solidFill>
                    <a:schemeClr val="tx1">
                      <a:alpha val="99000"/>
                    </a:schemeClr>
                  </a:solidFill>
                </a:rPr>
                <a:t>.  Publish Globally</a:t>
              </a:r>
              <a:endParaRPr lang="en-US" sz="2400" dirty="0">
                <a:solidFill>
                  <a:schemeClr val="tx1">
                    <a:alpha val="99000"/>
                  </a:schemeClr>
                </a:solidFill>
              </a:endParaRPr>
            </a:p>
          </p:txBody>
        </p:sp>
        <p:sp>
          <p:nvSpPr>
            <p:cNvPr id="16" name="Rectangle 15"/>
            <p:cNvSpPr/>
            <p:nvPr/>
          </p:nvSpPr>
          <p:spPr bwMode="auto">
            <a:xfrm>
              <a:off x="5403273" y="1377747"/>
              <a:ext cx="6363115" cy="609398"/>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lvl="0">
                <a:lnSpc>
                  <a:spcPct val="90000"/>
                </a:lnSpc>
                <a:spcBef>
                  <a:spcPct val="20000"/>
                </a:spcBef>
                <a:buSzPct val="90000"/>
              </a:pPr>
              <a:r>
                <a:rPr lang="en-US" sz="2400" dirty="0" smtClean="0">
                  <a:gradFill>
                    <a:gsLst>
                      <a:gs pos="0">
                        <a:schemeClr val="tx1"/>
                      </a:gs>
                      <a:gs pos="100000">
                        <a:schemeClr val="tx1"/>
                      </a:gs>
                    </a:gsLst>
                    <a:lin ang="5400000" scaled="0"/>
                  </a:gradFill>
                </a:rPr>
                <a:t>  Fastest growth occurring in new markets</a:t>
              </a:r>
              <a:endParaRPr lang="en-US" sz="2400" dirty="0">
                <a:gradFill>
                  <a:gsLst>
                    <a:gs pos="0">
                      <a:schemeClr val="tx1"/>
                    </a:gs>
                    <a:gs pos="100000">
                      <a:schemeClr val="tx1"/>
                    </a:gs>
                  </a:gsLst>
                  <a:lin ang="5400000" scaled="0"/>
                </a:gradFill>
              </a:endParaRPr>
            </a:p>
          </p:txBody>
        </p:sp>
        <p:sp>
          <p:nvSpPr>
            <p:cNvPr id="21" name="Rectangle 20"/>
            <p:cNvSpPr/>
            <p:nvPr/>
          </p:nvSpPr>
          <p:spPr>
            <a:xfrm>
              <a:off x="5628904" y="1483348"/>
              <a:ext cx="5926855" cy="424732"/>
            </a:xfrm>
            <a:prstGeom prst="rect">
              <a:avLst/>
            </a:prstGeom>
          </p:spPr>
          <p:txBody>
            <a:bodyPr wrap="square">
              <a:spAutoFit/>
            </a:bodyPr>
            <a:lstStyle/>
            <a:p>
              <a:pPr lvl="0">
                <a:lnSpc>
                  <a:spcPct val="90000"/>
                </a:lnSpc>
                <a:spcBef>
                  <a:spcPct val="20000"/>
                </a:spcBef>
                <a:buSzPct val="105000"/>
              </a:pPr>
              <a:endParaRPr lang="en-US" sz="2400" dirty="0">
                <a:solidFill>
                  <a:schemeClr val="tx1">
                    <a:alpha val="99000"/>
                  </a:schemeClr>
                </a:solidFill>
              </a:endParaRPr>
            </a:p>
          </p:txBody>
        </p:sp>
      </p:grpSp>
      <p:grpSp>
        <p:nvGrpSpPr>
          <p:cNvPr id="28" name="Group 27"/>
          <p:cNvGrpSpPr/>
          <p:nvPr/>
        </p:nvGrpSpPr>
        <p:grpSpPr>
          <a:xfrm>
            <a:off x="496626" y="2213193"/>
            <a:ext cx="11269762" cy="642153"/>
            <a:chOff x="496626" y="2213193"/>
            <a:chExt cx="11269762" cy="642153"/>
          </a:xfrm>
        </p:grpSpPr>
        <p:sp>
          <p:nvSpPr>
            <p:cNvPr id="4" name="Rectangle 3"/>
            <p:cNvSpPr/>
            <p:nvPr/>
          </p:nvSpPr>
          <p:spPr bwMode="auto">
            <a:xfrm>
              <a:off x="496626" y="2213193"/>
              <a:ext cx="4277255" cy="640080"/>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9" name="Rectangle 8"/>
            <p:cNvSpPr/>
            <p:nvPr/>
          </p:nvSpPr>
          <p:spPr>
            <a:xfrm>
              <a:off x="667870" y="2320867"/>
              <a:ext cx="4854156" cy="424732"/>
            </a:xfrm>
            <a:prstGeom prst="rect">
              <a:avLst/>
            </a:prstGeom>
          </p:spPr>
          <p:txBody>
            <a:bodyPr wrap="square">
              <a:spAutoFit/>
            </a:bodyPr>
            <a:lstStyle/>
            <a:p>
              <a:pPr>
                <a:lnSpc>
                  <a:spcPct val="90000"/>
                </a:lnSpc>
                <a:spcBef>
                  <a:spcPct val="20000"/>
                </a:spcBef>
                <a:buSzPct val="105000"/>
              </a:pPr>
              <a:r>
                <a:rPr lang="en-US" sz="2400" dirty="0">
                  <a:solidFill>
                    <a:schemeClr val="tx1">
                      <a:alpha val="99000"/>
                    </a:schemeClr>
                  </a:solidFill>
                </a:rPr>
                <a:t>7</a:t>
              </a:r>
              <a:r>
                <a:rPr lang="en-US" sz="2400" dirty="0" smtClean="0">
                  <a:solidFill>
                    <a:schemeClr val="tx1">
                      <a:alpha val="99000"/>
                    </a:schemeClr>
                  </a:solidFill>
                </a:rPr>
                <a:t>.  Localize Smartly</a:t>
              </a:r>
              <a:endParaRPr lang="en-US" sz="2400" dirty="0">
                <a:solidFill>
                  <a:schemeClr val="tx1">
                    <a:alpha val="99000"/>
                  </a:schemeClr>
                </a:solidFill>
              </a:endParaRPr>
            </a:p>
          </p:txBody>
        </p:sp>
        <p:sp>
          <p:nvSpPr>
            <p:cNvPr id="17" name="Rectangle 16"/>
            <p:cNvSpPr/>
            <p:nvPr/>
          </p:nvSpPr>
          <p:spPr bwMode="auto">
            <a:xfrm>
              <a:off x="5403273" y="2215266"/>
              <a:ext cx="6363115" cy="640080"/>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2" name="Rectangle 21"/>
            <p:cNvSpPr/>
            <p:nvPr/>
          </p:nvSpPr>
          <p:spPr>
            <a:xfrm>
              <a:off x="5628904" y="2342642"/>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Language, currency, symbols </a:t>
              </a:r>
              <a:endParaRPr lang="en-US" sz="2400" dirty="0">
                <a:solidFill>
                  <a:schemeClr val="tx1">
                    <a:alpha val="99000"/>
                  </a:schemeClr>
                </a:solidFill>
              </a:endParaRPr>
            </a:p>
          </p:txBody>
        </p:sp>
      </p:grpSp>
      <p:grpSp>
        <p:nvGrpSpPr>
          <p:cNvPr id="29" name="Group 28"/>
          <p:cNvGrpSpPr/>
          <p:nvPr/>
        </p:nvGrpSpPr>
        <p:grpSpPr>
          <a:xfrm>
            <a:off x="496626" y="3045912"/>
            <a:ext cx="11269762" cy="640080"/>
            <a:chOff x="496626" y="3045912"/>
            <a:chExt cx="11269762" cy="640080"/>
          </a:xfrm>
        </p:grpSpPr>
        <p:sp>
          <p:nvSpPr>
            <p:cNvPr id="5" name="Rectangle 4"/>
            <p:cNvSpPr/>
            <p:nvPr/>
          </p:nvSpPr>
          <p:spPr bwMode="auto">
            <a:xfrm>
              <a:off x="496626" y="3045912"/>
              <a:ext cx="4277255" cy="640080"/>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0" name="Rectangle 9"/>
            <p:cNvSpPr/>
            <p:nvPr/>
          </p:nvSpPr>
          <p:spPr>
            <a:xfrm>
              <a:off x="667870" y="3153586"/>
              <a:ext cx="4854156" cy="424732"/>
            </a:xfrm>
            <a:prstGeom prst="rect">
              <a:avLst/>
            </a:prstGeom>
          </p:spPr>
          <p:txBody>
            <a:bodyPr wrap="square">
              <a:spAutoFit/>
            </a:bodyPr>
            <a:lstStyle/>
            <a:p>
              <a:pPr>
                <a:lnSpc>
                  <a:spcPct val="90000"/>
                </a:lnSpc>
                <a:spcBef>
                  <a:spcPct val="20000"/>
                </a:spcBef>
                <a:buSzPct val="105000"/>
              </a:pPr>
              <a:r>
                <a:rPr lang="en-US" sz="2400" dirty="0">
                  <a:solidFill>
                    <a:schemeClr val="tx1">
                      <a:alpha val="99000"/>
                    </a:schemeClr>
                  </a:solidFill>
                </a:rPr>
                <a:t>8</a:t>
              </a:r>
              <a:r>
                <a:rPr lang="en-US" sz="2400" dirty="0" smtClean="0">
                  <a:solidFill>
                    <a:schemeClr val="tx1">
                      <a:alpha val="99000"/>
                    </a:schemeClr>
                  </a:solidFill>
                </a:rPr>
                <a:t>.  Right Size your App</a:t>
              </a:r>
              <a:endParaRPr lang="en-US" sz="2400" dirty="0">
                <a:solidFill>
                  <a:schemeClr val="tx1">
                    <a:alpha val="99000"/>
                  </a:schemeClr>
                </a:solidFill>
              </a:endParaRPr>
            </a:p>
          </p:txBody>
        </p:sp>
        <p:sp>
          <p:nvSpPr>
            <p:cNvPr id="18" name="Rectangle 17"/>
            <p:cNvSpPr/>
            <p:nvPr/>
          </p:nvSpPr>
          <p:spPr bwMode="auto">
            <a:xfrm>
              <a:off x="5403273" y="3047985"/>
              <a:ext cx="6363115" cy="609398"/>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3" name="Rectangle 22"/>
            <p:cNvSpPr/>
            <p:nvPr/>
          </p:nvSpPr>
          <p:spPr>
            <a:xfrm>
              <a:off x="5628904" y="3175361"/>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Apps &lt;90 MB work well on all devices  </a:t>
              </a:r>
              <a:endParaRPr lang="en-US" sz="2400" dirty="0">
                <a:solidFill>
                  <a:schemeClr val="tx1">
                    <a:alpha val="99000"/>
                  </a:schemeClr>
                </a:solidFill>
              </a:endParaRPr>
            </a:p>
          </p:txBody>
        </p:sp>
      </p:grpSp>
      <p:grpSp>
        <p:nvGrpSpPr>
          <p:cNvPr id="30" name="Group 29"/>
          <p:cNvGrpSpPr/>
          <p:nvPr/>
        </p:nvGrpSpPr>
        <p:grpSpPr>
          <a:xfrm>
            <a:off x="496626" y="3878631"/>
            <a:ext cx="11269762" cy="642153"/>
            <a:chOff x="496626" y="3878631"/>
            <a:chExt cx="11269762" cy="642153"/>
          </a:xfrm>
        </p:grpSpPr>
        <p:sp>
          <p:nvSpPr>
            <p:cNvPr id="6" name="Rectangle 5"/>
            <p:cNvSpPr/>
            <p:nvPr/>
          </p:nvSpPr>
          <p:spPr bwMode="auto">
            <a:xfrm>
              <a:off x="496626" y="3878631"/>
              <a:ext cx="4277255" cy="640080"/>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1" name="Rectangle 10"/>
            <p:cNvSpPr/>
            <p:nvPr/>
          </p:nvSpPr>
          <p:spPr>
            <a:xfrm>
              <a:off x="667870" y="3986305"/>
              <a:ext cx="4854156" cy="424732"/>
            </a:xfrm>
            <a:prstGeom prst="rect">
              <a:avLst/>
            </a:prstGeom>
          </p:spPr>
          <p:txBody>
            <a:bodyPr wrap="square">
              <a:spAutoFit/>
            </a:bodyPr>
            <a:lstStyle/>
            <a:p>
              <a:pPr>
                <a:lnSpc>
                  <a:spcPct val="90000"/>
                </a:lnSpc>
                <a:spcBef>
                  <a:spcPct val="20000"/>
                </a:spcBef>
                <a:buSzPct val="105000"/>
              </a:pPr>
              <a:r>
                <a:rPr lang="en-US" sz="2400" dirty="0">
                  <a:solidFill>
                    <a:schemeClr val="tx1">
                      <a:alpha val="99000"/>
                    </a:schemeClr>
                  </a:solidFill>
                </a:rPr>
                <a:t>9</a:t>
              </a:r>
              <a:r>
                <a:rPr lang="en-US" sz="2400" dirty="0" smtClean="0">
                  <a:solidFill>
                    <a:schemeClr val="tx1">
                      <a:alpha val="99000"/>
                    </a:schemeClr>
                  </a:solidFill>
                </a:rPr>
                <a:t>.  Act on Feedback </a:t>
              </a:r>
              <a:endParaRPr lang="en-US" sz="2400" dirty="0">
                <a:solidFill>
                  <a:schemeClr val="tx1">
                    <a:alpha val="99000"/>
                  </a:schemeClr>
                </a:solidFill>
              </a:endParaRPr>
            </a:p>
          </p:txBody>
        </p:sp>
        <p:sp>
          <p:nvSpPr>
            <p:cNvPr id="19" name="Rectangle 18"/>
            <p:cNvSpPr/>
            <p:nvPr/>
          </p:nvSpPr>
          <p:spPr bwMode="auto">
            <a:xfrm>
              <a:off x="5403273" y="3880704"/>
              <a:ext cx="6363115" cy="640080"/>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24" name="Rectangle 23"/>
            <p:cNvSpPr/>
            <p:nvPr/>
          </p:nvSpPr>
          <p:spPr>
            <a:xfrm>
              <a:off x="5628904" y="4008080"/>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Prompt for reviews and feedback . . and fix</a:t>
              </a:r>
              <a:endParaRPr lang="en-US" sz="2400" dirty="0">
                <a:solidFill>
                  <a:schemeClr val="tx1">
                    <a:alpha val="99000"/>
                  </a:schemeClr>
                </a:solidFill>
              </a:endParaRPr>
            </a:p>
          </p:txBody>
        </p:sp>
      </p:grpSp>
      <p:grpSp>
        <p:nvGrpSpPr>
          <p:cNvPr id="31" name="Group 30"/>
          <p:cNvGrpSpPr/>
          <p:nvPr/>
        </p:nvGrpSpPr>
        <p:grpSpPr>
          <a:xfrm>
            <a:off x="496626" y="4711351"/>
            <a:ext cx="11269762" cy="640080"/>
            <a:chOff x="496626" y="4711351"/>
            <a:chExt cx="11269762" cy="640080"/>
          </a:xfrm>
        </p:grpSpPr>
        <p:sp>
          <p:nvSpPr>
            <p:cNvPr id="7" name="Rectangle 6"/>
            <p:cNvSpPr/>
            <p:nvPr/>
          </p:nvSpPr>
          <p:spPr bwMode="auto">
            <a:xfrm>
              <a:off x="496626" y="4711351"/>
              <a:ext cx="4277255" cy="640080"/>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12" name="Rectangle 11"/>
            <p:cNvSpPr/>
            <p:nvPr/>
          </p:nvSpPr>
          <p:spPr>
            <a:xfrm>
              <a:off x="667870" y="4819025"/>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10.  Update Frequently</a:t>
              </a:r>
              <a:endParaRPr lang="en-US" sz="2400" dirty="0">
                <a:solidFill>
                  <a:schemeClr val="tx1">
                    <a:alpha val="99000"/>
                  </a:schemeClr>
                </a:solidFill>
              </a:endParaRPr>
            </a:p>
          </p:txBody>
        </p:sp>
        <p:sp>
          <p:nvSpPr>
            <p:cNvPr id="20" name="Rectangle 19"/>
            <p:cNvSpPr/>
            <p:nvPr/>
          </p:nvSpPr>
          <p:spPr bwMode="auto">
            <a:xfrm>
              <a:off x="5403273" y="4713424"/>
              <a:ext cx="6363115" cy="609398"/>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lvl="0">
                <a:lnSpc>
                  <a:spcPct val="90000"/>
                </a:lnSpc>
                <a:spcBef>
                  <a:spcPct val="20000"/>
                </a:spcBef>
                <a:buSzPct val="90000"/>
              </a:pPr>
              <a:endParaRPr lang="en-US" sz="2400" dirty="0">
                <a:gradFill>
                  <a:gsLst>
                    <a:gs pos="0">
                      <a:schemeClr val="tx1"/>
                    </a:gs>
                    <a:gs pos="100000">
                      <a:schemeClr val="tx1"/>
                    </a:gs>
                  </a:gsLst>
                  <a:lin ang="5400000" scaled="0"/>
                </a:gradFill>
              </a:endParaRPr>
            </a:p>
          </p:txBody>
        </p:sp>
        <p:sp>
          <p:nvSpPr>
            <p:cNvPr id="25" name="Rectangle 24"/>
            <p:cNvSpPr/>
            <p:nvPr/>
          </p:nvSpPr>
          <p:spPr>
            <a:xfrm>
              <a:off x="5628904" y="4840800"/>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Top 50 apps are updated every 2-3 mo.</a:t>
              </a:r>
              <a:endParaRPr lang="en-US" sz="2400" dirty="0">
                <a:solidFill>
                  <a:schemeClr val="tx1">
                    <a:alpha val="99000"/>
                  </a:schemeClr>
                </a:solidFill>
              </a:endParaRPr>
            </a:p>
          </p:txBody>
        </p:sp>
      </p:grpSp>
      <p:sp>
        <p:nvSpPr>
          <p:cNvPr id="32" name="TextBox 31"/>
          <p:cNvSpPr txBox="1"/>
          <p:nvPr/>
        </p:nvSpPr>
        <p:spPr>
          <a:xfrm>
            <a:off x="11437136" y="65736"/>
            <a:ext cx="688009"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7.5 &amp; 8.0</a:t>
            </a:r>
          </a:p>
        </p:txBody>
      </p:sp>
      <p:grpSp>
        <p:nvGrpSpPr>
          <p:cNvPr id="33" name="Group 32"/>
          <p:cNvGrpSpPr/>
          <p:nvPr/>
        </p:nvGrpSpPr>
        <p:grpSpPr>
          <a:xfrm>
            <a:off x="515676" y="5549551"/>
            <a:ext cx="11269762" cy="640080"/>
            <a:chOff x="496626" y="4711351"/>
            <a:chExt cx="11269762" cy="640080"/>
          </a:xfrm>
        </p:grpSpPr>
        <p:sp>
          <p:nvSpPr>
            <p:cNvPr id="34" name="Rectangle 33"/>
            <p:cNvSpPr/>
            <p:nvPr/>
          </p:nvSpPr>
          <p:spPr bwMode="auto">
            <a:xfrm>
              <a:off x="496626" y="4711351"/>
              <a:ext cx="4277255" cy="640080"/>
            </a:xfrm>
            <a:prstGeom prst="rect">
              <a:avLst/>
            </a:prstGeom>
            <a:solidFill>
              <a:schemeClr val="accent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5"/>
                </a:buBlip>
              </a:pPr>
              <a:endParaRPr lang="en-US" sz="2400" dirty="0">
                <a:gradFill>
                  <a:gsLst>
                    <a:gs pos="0">
                      <a:schemeClr val="tx1"/>
                    </a:gs>
                    <a:gs pos="100000">
                      <a:schemeClr val="tx1"/>
                    </a:gs>
                  </a:gsLst>
                  <a:lin ang="5400000" scaled="0"/>
                </a:gradFill>
              </a:endParaRPr>
            </a:p>
          </p:txBody>
        </p:sp>
        <p:sp>
          <p:nvSpPr>
            <p:cNvPr id="35" name="Rectangle 34"/>
            <p:cNvSpPr/>
            <p:nvPr/>
          </p:nvSpPr>
          <p:spPr>
            <a:xfrm>
              <a:off x="667870" y="4819025"/>
              <a:ext cx="4854156"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11.  Deliver Excellence</a:t>
              </a:r>
              <a:endParaRPr lang="en-US" sz="2400" dirty="0">
                <a:solidFill>
                  <a:schemeClr val="tx1">
                    <a:alpha val="99000"/>
                  </a:schemeClr>
                </a:solidFill>
              </a:endParaRPr>
            </a:p>
          </p:txBody>
        </p:sp>
        <p:sp>
          <p:nvSpPr>
            <p:cNvPr id="36" name="Rectangle 35"/>
            <p:cNvSpPr/>
            <p:nvPr/>
          </p:nvSpPr>
          <p:spPr bwMode="auto">
            <a:xfrm>
              <a:off x="5403273" y="4713424"/>
              <a:ext cx="6363115" cy="609398"/>
            </a:xfrm>
            <a:prstGeom prst="rect">
              <a:avLst/>
            </a:prstGeom>
            <a:solidFill>
              <a:schemeClr val="accent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lvl="0">
                <a:lnSpc>
                  <a:spcPct val="90000"/>
                </a:lnSpc>
                <a:spcBef>
                  <a:spcPct val="20000"/>
                </a:spcBef>
                <a:buSzPct val="90000"/>
              </a:pPr>
              <a:endParaRPr lang="en-US" sz="2400" dirty="0">
                <a:gradFill>
                  <a:gsLst>
                    <a:gs pos="0">
                      <a:schemeClr val="tx1"/>
                    </a:gs>
                    <a:gs pos="100000">
                      <a:schemeClr val="tx1"/>
                    </a:gs>
                  </a:gsLst>
                  <a:lin ang="5400000" scaled="0"/>
                </a:gradFill>
              </a:endParaRPr>
            </a:p>
          </p:txBody>
        </p:sp>
        <p:sp>
          <p:nvSpPr>
            <p:cNvPr id="37" name="Rectangle 36"/>
            <p:cNvSpPr/>
            <p:nvPr/>
          </p:nvSpPr>
          <p:spPr>
            <a:xfrm>
              <a:off x="5628904" y="4840800"/>
              <a:ext cx="5923647" cy="424732"/>
            </a:xfrm>
            <a:prstGeom prst="rect">
              <a:avLst/>
            </a:prstGeom>
          </p:spPr>
          <p:txBody>
            <a:bodyPr wrap="square">
              <a:spAutoFit/>
            </a:bodyPr>
            <a:lstStyle/>
            <a:p>
              <a:pPr>
                <a:lnSpc>
                  <a:spcPct val="90000"/>
                </a:lnSpc>
                <a:spcBef>
                  <a:spcPct val="20000"/>
                </a:spcBef>
                <a:buSzPct val="105000"/>
              </a:pPr>
              <a:r>
                <a:rPr lang="en-US" sz="2400" dirty="0" smtClean="0">
                  <a:solidFill>
                    <a:schemeClr val="tx1">
                      <a:alpha val="99000"/>
                    </a:schemeClr>
                  </a:solidFill>
                </a:rPr>
                <a:t>No bugs, use FAS, engaging experience</a:t>
              </a:r>
              <a:endParaRPr lang="en-US" sz="2400" dirty="0">
                <a:solidFill>
                  <a:schemeClr val="tx1">
                    <a:alpha val="99000"/>
                  </a:schemeClr>
                </a:solidFill>
              </a:endParaRPr>
            </a:p>
          </p:txBody>
        </p:sp>
      </p:grpSp>
      <p:sp>
        <p:nvSpPr>
          <p:cNvPr id="14" name="Rectangle 13"/>
          <p:cNvSpPr/>
          <p:nvPr/>
        </p:nvSpPr>
        <p:spPr>
          <a:xfrm>
            <a:off x="3191114" y="6844784"/>
            <a:ext cx="5418663" cy="369332"/>
          </a:xfrm>
          <a:prstGeom prst="rect">
            <a:avLst/>
          </a:prstGeom>
        </p:spPr>
        <p:txBody>
          <a:bodyPr wrap="none">
            <a:spAutoFit/>
          </a:bodyPr>
          <a:lstStyle/>
          <a:p>
            <a:r>
              <a:rPr lang="en-US" dirty="0"/>
              <a:t> bugs, fast app switching, engaging user experience</a:t>
            </a:r>
          </a:p>
        </p:txBody>
      </p:sp>
    </p:spTree>
    <p:extLst>
      <p:ext uri="{BB962C8B-B14F-4D97-AF65-F5344CB8AC3E}">
        <p14:creationId xmlns:p14="http://schemas.microsoft.com/office/powerpoint/2010/main" val="4924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Audience Questions to win a </a:t>
            </a:r>
            <a:r>
              <a:rPr lang="en-US" dirty="0" err="1" smtClean="0"/>
              <a:t>Lumia</a:t>
            </a:r>
            <a:r>
              <a:rPr lang="en-US" dirty="0" smtClean="0"/>
              <a:t> 900</a:t>
            </a:r>
            <a:endParaRPr lang="en-US" dirty="0"/>
          </a:p>
        </p:txBody>
      </p:sp>
      <p:sp>
        <p:nvSpPr>
          <p:cNvPr id="3" name="Text Placeholder 2"/>
          <p:cNvSpPr>
            <a:spLocks noGrp="1"/>
          </p:cNvSpPr>
          <p:nvPr>
            <p:ph type="body" sz="quarter" idx="10"/>
          </p:nvPr>
        </p:nvSpPr>
        <p:spPr>
          <a:xfrm>
            <a:off x="519112" y="1447799"/>
            <a:ext cx="11149013" cy="1871282"/>
          </a:xfrm>
        </p:spPr>
        <p:txBody>
          <a:bodyPr/>
          <a:lstStyle/>
          <a:p>
            <a:r>
              <a:rPr lang="en-US" dirty="0" smtClean="0"/>
              <a:t>3 Answer Question</a:t>
            </a:r>
          </a:p>
          <a:p>
            <a:r>
              <a:rPr lang="en-US" dirty="0" smtClean="0"/>
              <a:t>How many markets does Windows Phone, iPhone and Android support for paid app distribution when Windows Phone 8 releases?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05297348"/>
              </p:ext>
            </p:extLst>
          </p:nvPr>
        </p:nvGraphicFramePr>
        <p:xfrm>
          <a:off x="1069468" y="3842624"/>
          <a:ext cx="1591712" cy="2103138"/>
        </p:xfrm>
        <a:graphic>
          <a:graphicData uri="http://schemas.openxmlformats.org/drawingml/2006/table">
            <a:tbl>
              <a:tblPr firstRow="1" bandRow="1">
                <a:tableStyleId>{5C22544A-7EE6-4342-B048-85BDC9FD1C3A}</a:tableStyleId>
              </a:tblPr>
              <a:tblGrid>
                <a:gridCol w="795856"/>
                <a:gridCol w="795856"/>
              </a:tblGrid>
              <a:tr h="704262">
                <a:tc>
                  <a:txBody>
                    <a:bodyPr/>
                    <a:lstStyle/>
                    <a:p>
                      <a:endParaRPr lang="en-US" dirty="0"/>
                    </a:p>
                  </a:txBody>
                  <a:tcPr>
                    <a:noFill/>
                  </a:tcPr>
                </a:tc>
                <a:tc>
                  <a:txBody>
                    <a:bodyPr/>
                    <a:lstStyle/>
                    <a:p>
                      <a:pPr algn="ctr"/>
                      <a:r>
                        <a:rPr lang="en-US" b="1" dirty="0" smtClean="0"/>
                        <a:t>180+</a:t>
                      </a:r>
                      <a:endParaRPr lang="en-US" b="1" dirty="0"/>
                    </a:p>
                  </a:txBody>
                  <a:tcPr anchor="ctr">
                    <a:noFill/>
                  </a:tcPr>
                </a:tc>
              </a:tr>
              <a:tr h="694614">
                <a:tc>
                  <a:txBody>
                    <a:bodyPr/>
                    <a:lstStyle/>
                    <a:p>
                      <a:endParaRPr lang="en-US"/>
                    </a:p>
                  </a:txBody>
                  <a:tcPr>
                    <a:noFill/>
                  </a:tcPr>
                </a:tc>
                <a:tc>
                  <a:txBody>
                    <a:bodyPr/>
                    <a:lstStyle/>
                    <a:p>
                      <a:pPr algn="ctr"/>
                      <a:r>
                        <a:rPr lang="en-US" b="1" dirty="0" smtClean="0">
                          <a:solidFill>
                            <a:schemeClr val="tx1"/>
                          </a:solidFill>
                        </a:rPr>
                        <a:t>123</a:t>
                      </a:r>
                      <a:endParaRPr lang="en-US" b="1" dirty="0">
                        <a:solidFill>
                          <a:schemeClr val="tx1"/>
                        </a:solidFill>
                      </a:endParaRPr>
                    </a:p>
                  </a:txBody>
                  <a:tcPr anchor="ctr">
                    <a:noFill/>
                  </a:tcPr>
                </a:tc>
              </a:tr>
              <a:tr h="704262">
                <a:tc>
                  <a:txBody>
                    <a:bodyPr/>
                    <a:lstStyle/>
                    <a:p>
                      <a:endParaRPr lang="en-US"/>
                    </a:p>
                  </a:txBody>
                  <a:tcPr>
                    <a:noFill/>
                  </a:tcPr>
                </a:tc>
                <a:tc>
                  <a:txBody>
                    <a:bodyPr/>
                    <a:lstStyle/>
                    <a:p>
                      <a:pPr algn="ctr"/>
                      <a:r>
                        <a:rPr lang="en-US" b="1" dirty="0" smtClean="0">
                          <a:solidFill>
                            <a:schemeClr val="tx1"/>
                          </a:solidFill>
                        </a:rPr>
                        <a:t>31</a:t>
                      </a:r>
                      <a:endParaRPr lang="en-US" b="1" dirty="0">
                        <a:solidFill>
                          <a:schemeClr val="tx1"/>
                        </a:solidFill>
                      </a:endParaRPr>
                    </a:p>
                  </a:txBody>
                  <a:tcPr anchor="ctr">
                    <a:noFill/>
                  </a:tcPr>
                </a:tc>
              </a:tr>
            </a:tbl>
          </a:graphicData>
        </a:graphic>
      </p:graphicFrame>
      <p:pic>
        <p:nvPicPr>
          <p:cNvPr id="10" name="Picture 4" descr="http://files.softicons.com/download/system-icons/android-friends-icons-by-rich-d/png/512/Android.png"/>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1219810" y="5353284"/>
            <a:ext cx="458765" cy="458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bzamora\Desktop\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186" y="4597483"/>
            <a:ext cx="505703" cy="566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bzamora\Desktop\wpflagwh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37" y="3807595"/>
            <a:ext cx="722781" cy="74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43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Subtitle 1"/>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r>
              <a:rPr lang="en-US" dirty="0"/>
              <a:t>Q</a:t>
            </a:r>
            <a:r>
              <a:rPr lang="en-US" dirty="0" smtClean="0"/>
              <a:t>&amp;A</a:t>
            </a:r>
            <a:endParaRPr lang="en-US" dirty="0"/>
          </a:p>
        </p:txBody>
      </p:sp>
    </p:spTree>
    <p:extLst>
      <p:ext uri="{BB962C8B-B14F-4D97-AF65-F5344CB8AC3E}">
        <p14:creationId xmlns:p14="http://schemas.microsoft.com/office/powerpoint/2010/main" val="343679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chEd Tile"/>
          <p:cNvSpPr/>
          <p:nvPr/>
        </p:nvSpPr>
        <p:spPr bwMode="ltGray">
          <a:xfrm>
            <a:off x="1022072" y="1168386"/>
            <a:ext cx="4991111" cy="22402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6" name="myTechEd Link"/>
          <p:cNvGrpSpPr/>
          <p:nvPr/>
        </p:nvGrpSpPr>
        <p:grpSpPr>
          <a:xfrm>
            <a:off x="1022073" y="2595282"/>
            <a:ext cx="4991110" cy="813384"/>
            <a:chOff x="1022073" y="2595282"/>
            <a:chExt cx="4991110" cy="813384"/>
          </a:xfrm>
        </p:grpSpPr>
        <p:sp>
          <p:nvSpPr>
            <p:cNvPr id="7" name="Rectangle 6"/>
            <p:cNvSpPr/>
            <p:nvPr/>
          </p:nvSpPr>
          <p:spPr bwMode="auto">
            <a:xfrm>
              <a:off x="1022073" y="2595282"/>
              <a:ext cx="4991110" cy="81338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Rectangle 7"/>
            <p:cNvSpPr/>
            <p:nvPr/>
          </p:nvSpPr>
          <p:spPr>
            <a:xfrm>
              <a:off x="2343011" y="2649973"/>
              <a:ext cx="2349233" cy="338554"/>
            </a:xfrm>
            <a:prstGeom prst="rect">
              <a:avLst/>
            </a:prstGeom>
          </p:spPr>
          <p:txBody>
            <a:bodyPr wrap="none">
              <a:spAutoFit/>
            </a:bodyPr>
            <a:lstStyle/>
            <a:p>
              <a:pPr marL="0" lvl="1" algn="ctr">
                <a:tabLst>
                  <a:tab pos="1828800" algn="l"/>
                </a:tabLst>
              </a:pPr>
              <a:r>
                <a:rPr lang="en-US" sz="1600" dirty="0">
                  <a:solidFill>
                    <a:schemeClr val="bg2">
                      <a:alpha val="99000"/>
                    </a:schemeClr>
                  </a:solidFill>
                  <a:latin typeface="Segoe UI" pitchFamily="34" charset="0"/>
                  <a:ea typeface="Segoe UI" pitchFamily="34" charset="0"/>
                  <a:cs typeface="Segoe UI" pitchFamily="34" charset="0"/>
                </a:rPr>
                <a:t>Connect. Share. Discuss.</a:t>
              </a:r>
            </a:p>
          </p:txBody>
        </p:sp>
        <p:sp>
          <p:nvSpPr>
            <p:cNvPr id="9" name="Rectangle 8"/>
            <p:cNvSpPr/>
            <p:nvPr/>
          </p:nvSpPr>
          <p:spPr bwMode="white">
            <a:xfrm>
              <a:off x="1022073" y="2961633"/>
              <a:ext cx="4991109" cy="369332"/>
            </a:xfrm>
            <a:prstGeom prst="rect">
              <a:avLst/>
            </a:prstGeom>
          </p:spPr>
          <p:txBody>
            <a:bodyPr wrap="square">
              <a:spAutoFit/>
            </a:bodyPr>
            <a:lstStyle/>
            <a:p>
              <a:pPr algn="ctr"/>
              <a:r>
                <a:rPr lang="en-US" dirty="0">
                  <a:solidFill>
                    <a:srgbClr val="FFFFFF"/>
                  </a:solidFill>
                  <a:hlinkClick r:id="rId3"/>
                </a:rPr>
                <a:t>http</a:t>
              </a:r>
              <a:r>
                <a:rPr lang="en-US" dirty="0" smtClean="0">
                  <a:solidFill>
                    <a:srgbClr val="FFFFFF"/>
                  </a:solidFill>
                  <a:hlinkClick r:id="rId3"/>
                </a:rPr>
                <a:t>://wp7rocks.com</a:t>
              </a:r>
              <a:endParaRPr lang="en-US" dirty="0">
                <a:solidFill>
                  <a:srgbClr val="FFFFFF"/>
                </a:solidFill>
              </a:endParaRPr>
            </a:p>
          </p:txBody>
        </p:sp>
      </p:grpSp>
      <p:grpSp>
        <p:nvGrpSpPr>
          <p:cNvPr id="10" name="MS Learning Tile"/>
          <p:cNvGrpSpPr/>
          <p:nvPr/>
        </p:nvGrpSpPr>
        <p:grpSpPr bwMode="gray">
          <a:xfrm>
            <a:off x="6175639" y="1168386"/>
            <a:ext cx="4992624" cy="2240280"/>
            <a:chOff x="6175639" y="1168386"/>
            <a:chExt cx="4992624" cy="2240280"/>
          </a:xfrm>
        </p:grpSpPr>
        <p:sp>
          <p:nvSpPr>
            <p:cNvPr id="11" name="Arrow Bar"/>
            <p:cNvSpPr/>
            <p:nvPr/>
          </p:nvSpPr>
          <p:spPr bwMode="gray">
            <a:xfrm>
              <a:off x="6175639" y="1168386"/>
              <a:ext cx="4992624" cy="22402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2" name="Group 11"/>
            <p:cNvGrpSpPr/>
            <p:nvPr/>
          </p:nvGrpSpPr>
          <p:grpSpPr bwMode="gray">
            <a:xfrm>
              <a:off x="6704826" y="1499400"/>
              <a:ext cx="3938809" cy="771334"/>
              <a:chOff x="6848269" y="1667385"/>
              <a:chExt cx="3938809" cy="771334"/>
            </a:xfrm>
          </p:grpSpPr>
          <p:pic>
            <p:nvPicPr>
              <p:cNvPr id="13" name="Picture 12" descr="ms_Learning_w.eps"/>
              <p:cNvPicPr>
                <a:picLocks noChangeAspect="1"/>
              </p:cNvPicPr>
              <p:nvPr/>
            </p:nvPicPr>
            <p:blipFill>
              <a:blip r:embed="rId4" cstate="screen">
                <a:extLst>
                  <a:ext uri="{28A0092B-C50C-407E-A947-70E740481C1C}">
                    <a14:useLocalDpi xmlns:a14="http://schemas.microsoft.com/office/drawing/2010/main"/>
                  </a:ext>
                </a:extLst>
              </a:blip>
              <a:srcRect l="51467" r="43859"/>
              <a:stretch>
                <a:fillRect/>
              </a:stretch>
            </p:blipFill>
            <p:spPr bwMode="gray">
              <a:xfrm>
                <a:off x="9160158" y="1667385"/>
                <a:ext cx="228700" cy="771334"/>
              </a:xfrm>
              <a:prstGeom prst="rect">
                <a:avLst/>
              </a:prstGeom>
              <a:noFill/>
              <a:ln>
                <a:noFill/>
              </a:ln>
            </p:spPr>
          </p:pic>
          <p:sp>
            <p:nvSpPr>
              <p:cNvPr id="14" name="TextBox 13"/>
              <p:cNvSpPr txBox="1"/>
              <p:nvPr/>
            </p:nvSpPr>
            <p:spPr bwMode="gray">
              <a:xfrm>
                <a:off x="9378279" y="1837609"/>
                <a:ext cx="1408799" cy="430887"/>
              </a:xfrm>
              <a:prstGeom prst="rect">
                <a:avLst/>
              </a:prstGeom>
              <a:noFill/>
            </p:spPr>
            <p:txBody>
              <a:bodyPr wrap="square" lIns="0" tIns="0" rIns="0" bIns="0" rtlCol="0">
                <a:spAutoFit/>
              </a:bodyPr>
              <a:lstStyle/>
              <a:p>
                <a:r>
                  <a:rPr lang="en-US" sz="2800" dirty="0" smtClean="0">
                    <a:solidFill>
                      <a:schemeClr val="tx1">
                        <a:alpha val="99000"/>
                      </a:schemeClr>
                    </a:solidFill>
                    <a:latin typeface="Segoe" pitchFamily="34" charset="0"/>
                  </a:rPr>
                  <a:t>Learning</a:t>
                </a:r>
              </a:p>
            </p:txBody>
          </p:sp>
          <p:pic>
            <p:nvPicPr>
              <p:cNvPr id="15" name="Picture 2" descr="Microsoft logo and taglin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6848269" y="1858638"/>
                <a:ext cx="2311890" cy="388828"/>
              </a:xfrm>
              <a:prstGeom prst="rect">
                <a:avLst/>
              </a:prstGeom>
              <a:noFill/>
              <a:ln>
                <a:noFill/>
              </a:ln>
            </p:spPr>
          </p:pic>
        </p:grpSp>
      </p:grpSp>
      <p:grpSp>
        <p:nvGrpSpPr>
          <p:cNvPr id="16" name="MS Learning Link"/>
          <p:cNvGrpSpPr/>
          <p:nvPr/>
        </p:nvGrpSpPr>
        <p:grpSpPr>
          <a:xfrm>
            <a:off x="6175640" y="2595282"/>
            <a:ext cx="4997186" cy="813384"/>
            <a:chOff x="6175640" y="2595282"/>
            <a:chExt cx="4997186" cy="813384"/>
          </a:xfrm>
        </p:grpSpPr>
        <p:sp>
          <p:nvSpPr>
            <p:cNvPr id="17" name="Rectangle 16"/>
            <p:cNvSpPr/>
            <p:nvPr/>
          </p:nvSpPr>
          <p:spPr bwMode="auto">
            <a:xfrm>
              <a:off x="6175640" y="2595282"/>
              <a:ext cx="4992624" cy="81338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6602312" y="2649973"/>
              <a:ext cx="4149919" cy="338554"/>
            </a:xfrm>
            <a:prstGeom prst="rect">
              <a:avLst/>
            </a:prstGeom>
          </p:spPr>
          <p:txBody>
            <a:bodyPr wrap="none">
              <a:spAutoFit/>
            </a:bodyPr>
            <a:lstStyle/>
            <a:p>
              <a:pPr marL="0" lvl="1" algn="ctr">
                <a:tabLst>
                  <a:tab pos="1828800" algn="l"/>
                </a:tabLst>
              </a:pPr>
              <a:r>
                <a:rPr lang="en-US" sz="1600" dirty="0">
                  <a:solidFill>
                    <a:schemeClr val="bg2">
                      <a:alpha val="99000"/>
                    </a:schemeClr>
                  </a:solidFill>
                  <a:latin typeface="Segoe UI" pitchFamily="34" charset="0"/>
                  <a:ea typeface="Segoe UI" pitchFamily="34" charset="0"/>
                  <a:cs typeface="Segoe UI" pitchFamily="34" charset="0"/>
                </a:rPr>
                <a:t>Microsoft Certification &amp; Training Resources</a:t>
              </a:r>
            </a:p>
          </p:txBody>
        </p:sp>
        <p:sp>
          <p:nvSpPr>
            <p:cNvPr id="19" name="Rectangle 18"/>
            <p:cNvSpPr/>
            <p:nvPr/>
          </p:nvSpPr>
          <p:spPr bwMode="white">
            <a:xfrm>
              <a:off x="6181717" y="2961633"/>
              <a:ext cx="4991109" cy="369332"/>
            </a:xfrm>
            <a:prstGeom prst="rect">
              <a:avLst/>
            </a:prstGeom>
          </p:spPr>
          <p:txBody>
            <a:bodyPr wrap="square">
              <a:spAutoFit/>
            </a:bodyPr>
            <a:lstStyle/>
            <a:p>
              <a:pPr algn="ctr"/>
              <a:r>
                <a:rPr lang="en-US" dirty="0">
                  <a:solidFill>
                    <a:srgbClr val="FFFFFF"/>
                  </a:solidFill>
                  <a:hlinkClick r:id="rId6"/>
                </a:rPr>
                <a:t>www.microsoft.com/learning </a:t>
              </a:r>
              <a:endParaRPr lang="en-US" sz="1600" dirty="0"/>
            </a:p>
          </p:txBody>
        </p:sp>
      </p:grpSp>
      <p:sp>
        <p:nvSpPr>
          <p:cNvPr id="20" name="Left Mask"/>
          <p:cNvSpPr/>
          <p:nvPr/>
        </p:nvSpPr>
        <p:spPr bwMode="hidden">
          <a:xfrm>
            <a:off x="-1" y="3408665"/>
            <a:ext cx="12188825" cy="3449333"/>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1" name="MS TechNet Tile"/>
          <p:cNvGrpSpPr/>
          <p:nvPr/>
        </p:nvGrpSpPr>
        <p:grpSpPr bwMode="gray">
          <a:xfrm>
            <a:off x="1022073" y="3595029"/>
            <a:ext cx="4991111" cy="2240280"/>
            <a:chOff x="1022073" y="3595029"/>
            <a:chExt cx="4991111" cy="2240280"/>
          </a:xfrm>
        </p:grpSpPr>
        <p:sp>
          <p:nvSpPr>
            <p:cNvPr id="22" name="TechEd Tile"/>
            <p:cNvSpPr/>
            <p:nvPr/>
          </p:nvSpPr>
          <p:spPr bwMode="gray">
            <a:xfrm>
              <a:off x="1022073" y="3595029"/>
              <a:ext cx="4991111" cy="22402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3" name="Group 22"/>
            <p:cNvGrpSpPr/>
            <p:nvPr/>
          </p:nvGrpSpPr>
          <p:grpSpPr bwMode="gray">
            <a:xfrm>
              <a:off x="1548222" y="3918312"/>
              <a:ext cx="3938809" cy="771334"/>
              <a:chOff x="6848269" y="1667385"/>
              <a:chExt cx="3938809" cy="771334"/>
            </a:xfrm>
          </p:grpSpPr>
          <p:pic>
            <p:nvPicPr>
              <p:cNvPr id="24" name="Picture 23" descr="ms_Learning_w.eps"/>
              <p:cNvPicPr>
                <a:picLocks noChangeAspect="1"/>
              </p:cNvPicPr>
              <p:nvPr/>
            </p:nvPicPr>
            <p:blipFill>
              <a:blip r:embed="rId4" cstate="screen">
                <a:extLst>
                  <a:ext uri="{28A0092B-C50C-407E-A947-70E740481C1C}">
                    <a14:useLocalDpi xmlns:a14="http://schemas.microsoft.com/office/drawing/2010/main"/>
                  </a:ext>
                </a:extLst>
              </a:blip>
              <a:srcRect l="51467" r="43859"/>
              <a:stretch>
                <a:fillRect/>
              </a:stretch>
            </p:blipFill>
            <p:spPr bwMode="gray">
              <a:xfrm>
                <a:off x="9160158" y="1667385"/>
                <a:ext cx="228700" cy="771334"/>
              </a:xfrm>
              <a:prstGeom prst="rect">
                <a:avLst/>
              </a:prstGeom>
              <a:noFill/>
              <a:ln>
                <a:noFill/>
              </a:ln>
            </p:spPr>
          </p:pic>
          <p:sp>
            <p:nvSpPr>
              <p:cNvPr id="25" name="TextBox 24"/>
              <p:cNvSpPr txBox="1"/>
              <p:nvPr/>
            </p:nvSpPr>
            <p:spPr bwMode="gray">
              <a:xfrm>
                <a:off x="9378279" y="1837609"/>
                <a:ext cx="1408799" cy="430887"/>
              </a:xfrm>
              <a:prstGeom prst="rect">
                <a:avLst/>
              </a:prstGeom>
              <a:noFill/>
            </p:spPr>
            <p:txBody>
              <a:bodyPr wrap="square" lIns="0" tIns="0" rIns="0" bIns="0" rtlCol="0">
                <a:spAutoFit/>
              </a:bodyPr>
              <a:lstStyle/>
              <a:p>
                <a:r>
                  <a:rPr lang="en-US" sz="2800" dirty="0" smtClean="0">
                    <a:solidFill>
                      <a:schemeClr val="tx1">
                        <a:alpha val="99000"/>
                      </a:schemeClr>
                    </a:solidFill>
                    <a:latin typeface="Segoe" pitchFamily="34" charset="0"/>
                  </a:rPr>
                  <a:t>TechNet</a:t>
                </a:r>
              </a:p>
            </p:txBody>
          </p:sp>
          <p:pic>
            <p:nvPicPr>
              <p:cNvPr id="26" name="Picture 2" descr="Microsoft logo and taglin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6848269" y="1858638"/>
                <a:ext cx="2311890" cy="388828"/>
              </a:xfrm>
              <a:prstGeom prst="rect">
                <a:avLst/>
              </a:prstGeom>
              <a:noFill/>
              <a:ln>
                <a:noFill/>
              </a:ln>
            </p:spPr>
          </p:pic>
        </p:grpSp>
      </p:grpSp>
      <p:grpSp>
        <p:nvGrpSpPr>
          <p:cNvPr id="27" name="MS TechNet Link"/>
          <p:cNvGrpSpPr/>
          <p:nvPr/>
        </p:nvGrpSpPr>
        <p:grpSpPr>
          <a:xfrm>
            <a:off x="1022074" y="5021924"/>
            <a:ext cx="4991110" cy="813384"/>
            <a:chOff x="1022074" y="5021924"/>
            <a:chExt cx="4991110" cy="813384"/>
          </a:xfrm>
        </p:grpSpPr>
        <p:sp>
          <p:nvSpPr>
            <p:cNvPr id="28" name="Rectangle 27"/>
            <p:cNvSpPr/>
            <p:nvPr/>
          </p:nvSpPr>
          <p:spPr bwMode="auto">
            <a:xfrm>
              <a:off x="1022074" y="5021924"/>
              <a:ext cx="4991110" cy="81338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9" name="Rectangle 28"/>
            <p:cNvSpPr/>
            <p:nvPr/>
          </p:nvSpPr>
          <p:spPr>
            <a:xfrm>
              <a:off x="2093393" y="5076615"/>
              <a:ext cx="2848472" cy="338554"/>
            </a:xfrm>
            <a:prstGeom prst="rect">
              <a:avLst/>
            </a:prstGeom>
          </p:spPr>
          <p:txBody>
            <a:bodyPr wrap="none">
              <a:spAutoFit/>
            </a:bodyPr>
            <a:lstStyle/>
            <a:p>
              <a:pPr marL="0" lvl="1" algn="ctr">
                <a:tabLst>
                  <a:tab pos="1828800" algn="l"/>
                </a:tabLst>
              </a:pPr>
              <a:r>
                <a:rPr lang="en-US" sz="1600" dirty="0">
                  <a:solidFill>
                    <a:schemeClr val="bg2">
                      <a:alpha val="99000"/>
                    </a:schemeClr>
                  </a:solidFill>
                  <a:latin typeface="Segoe UI" pitchFamily="34" charset="0"/>
                  <a:ea typeface="Segoe UI" pitchFamily="34" charset="0"/>
                  <a:cs typeface="Segoe UI" pitchFamily="34" charset="0"/>
                </a:rPr>
                <a:t>Resources for IT Professionals</a:t>
              </a:r>
            </a:p>
          </p:txBody>
        </p:sp>
        <p:sp>
          <p:nvSpPr>
            <p:cNvPr id="30" name="Rectangle 29"/>
            <p:cNvSpPr/>
            <p:nvPr/>
          </p:nvSpPr>
          <p:spPr bwMode="white">
            <a:xfrm>
              <a:off x="1022074" y="5388275"/>
              <a:ext cx="4991109" cy="369332"/>
            </a:xfrm>
            <a:prstGeom prst="rect">
              <a:avLst/>
            </a:prstGeom>
          </p:spPr>
          <p:txBody>
            <a:bodyPr wrap="square">
              <a:spAutoFit/>
            </a:bodyPr>
            <a:lstStyle/>
            <a:p>
              <a:pPr lvl="0" algn="ctr">
                <a:spcBef>
                  <a:spcPts val="600"/>
                </a:spcBef>
                <a:buSzPct val="120000"/>
                <a:tabLst>
                  <a:tab pos="1828800" algn="l"/>
                </a:tabLst>
                <a:defRPr/>
              </a:pPr>
              <a:r>
                <a:rPr lang="en-US" dirty="0">
                  <a:solidFill>
                    <a:srgbClr val="FFFFFF"/>
                  </a:solidFill>
                  <a:hlinkClick r:id="rId7"/>
                </a:rPr>
                <a:t>http://microsoft.com/technet  </a:t>
              </a:r>
              <a:endParaRPr lang="en-US" dirty="0">
                <a:solidFill>
                  <a:srgbClr val="FFFFFF"/>
                </a:solidFill>
              </a:endParaRPr>
            </a:p>
          </p:txBody>
        </p:sp>
      </p:grpSp>
      <p:grpSp>
        <p:nvGrpSpPr>
          <p:cNvPr id="31" name="MSDN Tile"/>
          <p:cNvGrpSpPr/>
          <p:nvPr/>
        </p:nvGrpSpPr>
        <p:grpSpPr bwMode="gray">
          <a:xfrm>
            <a:off x="6175640" y="3595029"/>
            <a:ext cx="4992624" cy="2240280"/>
            <a:chOff x="6175640" y="3595029"/>
            <a:chExt cx="4992624" cy="2240280"/>
          </a:xfrm>
        </p:grpSpPr>
        <p:sp>
          <p:nvSpPr>
            <p:cNvPr id="32" name="Title Tile"/>
            <p:cNvSpPr/>
            <p:nvPr/>
          </p:nvSpPr>
          <p:spPr bwMode="gray">
            <a:xfrm>
              <a:off x="6175640" y="3595029"/>
              <a:ext cx="4992624" cy="224028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3" name="Picture 3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gray">
            <a:xfrm>
              <a:off x="7410241" y="3918312"/>
              <a:ext cx="2525030" cy="771334"/>
            </a:xfrm>
            <a:prstGeom prst="rect">
              <a:avLst/>
            </a:prstGeom>
            <a:noFill/>
            <a:ln>
              <a:noFill/>
            </a:ln>
          </p:spPr>
        </p:pic>
      </p:grpSp>
      <p:grpSp>
        <p:nvGrpSpPr>
          <p:cNvPr id="34" name="MSDN Link"/>
          <p:cNvGrpSpPr/>
          <p:nvPr/>
        </p:nvGrpSpPr>
        <p:grpSpPr>
          <a:xfrm>
            <a:off x="6165582" y="5021924"/>
            <a:ext cx="4991110" cy="813384"/>
            <a:chOff x="6165582" y="5021924"/>
            <a:chExt cx="4991110" cy="813384"/>
          </a:xfrm>
        </p:grpSpPr>
        <p:sp>
          <p:nvSpPr>
            <p:cNvPr id="35" name="Rectangle 34"/>
            <p:cNvSpPr/>
            <p:nvPr/>
          </p:nvSpPr>
          <p:spPr bwMode="auto">
            <a:xfrm>
              <a:off x="6165582" y="5021924"/>
              <a:ext cx="4991110" cy="81338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Rectangle 35"/>
            <p:cNvSpPr/>
            <p:nvPr/>
          </p:nvSpPr>
          <p:spPr>
            <a:xfrm>
              <a:off x="7425157" y="5076615"/>
              <a:ext cx="2471959" cy="338554"/>
            </a:xfrm>
            <a:prstGeom prst="rect">
              <a:avLst/>
            </a:prstGeom>
          </p:spPr>
          <p:txBody>
            <a:bodyPr wrap="none">
              <a:spAutoFit/>
            </a:bodyPr>
            <a:lstStyle/>
            <a:p>
              <a:pPr marL="0" lvl="1" algn="ctr">
                <a:tabLst>
                  <a:tab pos="1828800" algn="l"/>
                </a:tabLst>
              </a:pPr>
              <a:r>
                <a:rPr lang="en-US" sz="1600" dirty="0">
                  <a:solidFill>
                    <a:schemeClr val="bg2">
                      <a:alpha val="99000"/>
                    </a:schemeClr>
                  </a:solidFill>
                  <a:latin typeface="Segoe UI" pitchFamily="34" charset="0"/>
                  <a:ea typeface="Segoe UI" pitchFamily="34" charset="0"/>
                  <a:cs typeface="Segoe UI" pitchFamily="34" charset="0"/>
                </a:rPr>
                <a:t>Resources for Developers</a:t>
              </a:r>
            </a:p>
          </p:txBody>
        </p:sp>
        <p:sp>
          <p:nvSpPr>
            <p:cNvPr id="37" name="Rectangle 36"/>
            <p:cNvSpPr/>
            <p:nvPr/>
          </p:nvSpPr>
          <p:spPr bwMode="white">
            <a:xfrm>
              <a:off x="6165582" y="5388275"/>
              <a:ext cx="4991109" cy="369332"/>
            </a:xfrm>
            <a:prstGeom prst="rect">
              <a:avLst/>
            </a:prstGeom>
          </p:spPr>
          <p:txBody>
            <a:bodyPr wrap="square">
              <a:spAutoFit/>
            </a:bodyPr>
            <a:lstStyle/>
            <a:p>
              <a:pPr algn="ctr"/>
              <a:r>
                <a:rPr lang="en-US" dirty="0">
                  <a:solidFill>
                    <a:srgbClr val="FFFFFF"/>
                  </a:solidFill>
                  <a:hlinkClick r:id="rId10"/>
                </a:rPr>
                <a:t>http://microsoft.com/msdn </a:t>
              </a:r>
              <a:endParaRPr lang="en-US" dirty="0">
                <a:solidFill>
                  <a:srgbClr val="FFFFFF"/>
                </a:solidFill>
              </a:endParaRPr>
            </a:p>
          </p:txBody>
        </p:sp>
      </p:grpSp>
      <p:sp useBgFill="1">
        <p:nvSpPr>
          <p:cNvPr id="38" name="Left Mask"/>
          <p:cNvSpPr/>
          <p:nvPr/>
        </p:nvSpPr>
        <p:spPr bwMode="auto">
          <a:xfrm>
            <a:off x="0" y="5835308"/>
            <a:ext cx="12188825" cy="1022691"/>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78" name="Picture 6" descr="D:\tmp\wwwwww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7010" y="1449451"/>
            <a:ext cx="2461233" cy="87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587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2" presetClass="entr" presetSubtype="4" decel="10000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300" fill="hold"/>
                                        <p:tgtEl>
                                          <p:spTgt spid="6"/>
                                        </p:tgtEl>
                                        <p:attrNameLst>
                                          <p:attrName>ppt_x</p:attrName>
                                        </p:attrNameLst>
                                      </p:cBhvr>
                                      <p:tavLst>
                                        <p:tav tm="0">
                                          <p:val>
                                            <p:strVal val="#ppt_x"/>
                                          </p:val>
                                        </p:tav>
                                        <p:tav tm="100000">
                                          <p:val>
                                            <p:strVal val="#ppt_x"/>
                                          </p:val>
                                        </p:tav>
                                      </p:tavLst>
                                    </p:anim>
                                    <p:anim calcmode="lin" valueType="num">
                                      <p:cBhvr additive="base">
                                        <p:cTn id="10" dur="13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10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600" fill="hold"/>
                                        <p:tgtEl>
                                          <p:spTgt spid="10"/>
                                        </p:tgtEl>
                                        <p:attrNameLst>
                                          <p:attrName>ppt_x</p:attrName>
                                        </p:attrNameLst>
                                      </p:cBhvr>
                                      <p:tavLst>
                                        <p:tav tm="0">
                                          <p:val>
                                            <p:strVal val="#ppt_x"/>
                                          </p:val>
                                        </p:tav>
                                        <p:tav tm="100000">
                                          <p:val>
                                            <p:strVal val="#ppt_x"/>
                                          </p:val>
                                        </p:tav>
                                      </p:tavLst>
                                    </p:anim>
                                    <p:anim calcmode="lin" valueType="num">
                                      <p:cBhvr additive="base">
                                        <p:cTn id="14" dur="16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300" fill="hold"/>
                                        <p:tgtEl>
                                          <p:spTgt spid="16"/>
                                        </p:tgtEl>
                                        <p:attrNameLst>
                                          <p:attrName>ppt_x</p:attrName>
                                        </p:attrNameLst>
                                      </p:cBhvr>
                                      <p:tavLst>
                                        <p:tav tm="0">
                                          <p:val>
                                            <p:strVal val="#ppt_x"/>
                                          </p:val>
                                        </p:tav>
                                        <p:tav tm="100000">
                                          <p:val>
                                            <p:strVal val="#ppt_x"/>
                                          </p:val>
                                        </p:tav>
                                      </p:tavLst>
                                    </p:anim>
                                    <p:anim calcmode="lin" valueType="num">
                                      <p:cBhvr additive="base">
                                        <p:cTn id="18" dur="13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1600" fill="hold"/>
                                        <p:tgtEl>
                                          <p:spTgt spid="21"/>
                                        </p:tgtEl>
                                        <p:attrNameLst>
                                          <p:attrName>ppt_x</p:attrName>
                                        </p:attrNameLst>
                                      </p:cBhvr>
                                      <p:tavLst>
                                        <p:tav tm="0">
                                          <p:val>
                                            <p:strVal val="#ppt_x"/>
                                          </p:val>
                                        </p:tav>
                                        <p:tav tm="100000">
                                          <p:val>
                                            <p:strVal val="#ppt_x"/>
                                          </p:val>
                                        </p:tav>
                                      </p:tavLst>
                                    </p:anim>
                                    <p:anim calcmode="lin" valueType="num">
                                      <p:cBhvr additive="base">
                                        <p:cTn id="22" dur="16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275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300" fill="hold"/>
                                        <p:tgtEl>
                                          <p:spTgt spid="27"/>
                                        </p:tgtEl>
                                        <p:attrNameLst>
                                          <p:attrName>ppt_x</p:attrName>
                                        </p:attrNameLst>
                                      </p:cBhvr>
                                      <p:tavLst>
                                        <p:tav tm="0">
                                          <p:val>
                                            <p:strVal val="#ppt_x"/>
                                          </p:val>
                                        </p:tav>
                                        <p:tav tm="100000">
                                          <p:val>
                                            <p:strVal val="#ppt_x"/>
                                          </p:val>
                                        </p:tav>
                                      </p:tavLst>
                                    </p:anim>
                                    <p:anim calcmode="lin" valueType="num">
                                      <p:cBhvr additive="base">
                                        <p:cTn id="26" dur="13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325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600" fill="hold"/>
                                        <p:tgtEl>
                                          <p:spTgt spid="31"/>
                                        </p:tgtEl>
                                        <p:attrNameLst>
                                          <p:attrName>ppt_x</p:attrName>
                                        </p:attrNameLst>
                                      </p:cBhvr>
                                      <p:tavLst>
                                        <p:tav tm="0">
                                          <p:val>
                                            <p:strVal val="#ppt_x"/>
                                          </p:val>
                                        </p:tav>
                                        <p:tav tm="100000">
                                          <p:val>
                                            <p:strVal val="#ppt_x"/>
                                          </p:val>
                                        </p:tav>
                                      </p:tavLst>
                                    </p:anim>
                                    <p:anim calcmode="lin" valueType="num">
                                      <p:cBhvr additive="base">
                                        <p:cTn id="30" dur="16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400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1300" fill="hold"/>
                                        <p:tgtEl>
                                          <p:spTgt spid="34"/>
                                        </p:tgtEl>
                                        <p:attrNameLst>
                                          <p:attrName>ppt_x</p:attrName>
                                        </p:attrNameLst>
                                      </p:cBhvr>
                                      <p:tavLst>
                                        <p:tav tm="0">
                                          <p:val>
                                            <p:strVal val="#ppt_x"/>
                                          </p:val>
                                        </p:tav>
                                        <p:tav tm="100000">
                                          <p:val>
                                            <p:strVal val="#ppt_x"/>
                                          </p:val>
                                        </p:tav>
                                      </p:tavLst>
                                    </p:anim>
                                    <p:anim calcmode="lin" valueType="num">
                                      <p:cBhvr additive="base">
                                        <p:cTn id="34" dur="1300" fill="hold"/>
                                        <p:tgtEl>
                                          <p:spTgt spid="34"/>
                                        </p:tgtEl>
                                        <p:attrNameLst>
                                          <p:attrName>ppt_y</p:attrName>
                                        </p:attrNameLst>
                                      </p:cBhvr>
                                      <p:tavLst>
                                        <p:tav tm="0">
                                          <p:val>
                                            <p:strVal val="1+#ppt_h/2"/>
                                          </p:val>
                                        </p:tav>
                                        <p:tav tm="100000">
                                          <p:val>
                                            <p:strVal val="#ppt_y"/>
                                          </p:val>
                                        </p:tav>
                                      </p:tavLst>
                                    </p:anim>
                                  </p:childTnLst>
                                </p:cTn>
                              </p:par>
                            </p:childTnLst>
                          </p:cTn>
                        </p:par>
                        <p:par>
                          <p:cTn id="35" fill="hold">
                            <p:stCondLst>
                              <p:cond delay="5300"/>
                            </p:stCondLst>
                            <p:childTnLst>
                              <p:par>
                                <p:cTn id="36" presetID="1" presetClass="exit" presetSubtype="0" fill="hold" grpId="1" nodeType="afterEffect">
                                  <p:stCondLst>
                                    <p:cond delay="0"/>
                                  </p:stCondLst>
                                  <p:childTnLst>
                                    <p:set>
                                      <p:cBhvr>
                                        <p:cTn id="37"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Users\bilhur\Desktop\Microsoft\1. WP7 BOM related\MIX and BAP and Assets\Final Still Assets\MP_HUB_7_9dw_EBAY wo devic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47017" y="1215567"/>
            <a:ext cx="5090993" cy="25367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3447018" y="1215566"/>
            <a:ext cx="5090992" cy="2596073"/>
          </a:xfrm>
          <a:prstGeom prst="rect">
            <a:avLst/>
          </a:prstGeom>
          <a:noFill/>
          <a:ln w="762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a:ea typeface="+mn-ea"/>
              <a:cs typeface="+mn-cs"/>
            </a:endParaRPr>
          </a:p>
        </p:txBody>
      </p:sp>
      <p:sp>
        <p:nvSpPr>
          <p:cNvPr id="2" name="Title 1"/>
          <p:cNvSpPr>
            <a:spLocks noGrp="1"/>
          </p:cNvSpPr>
          <p:nvPr>
            <p:ph type="title"/>
          </p:nvPr>
        </p:nvSpPr>
        <p:spPr/>
        <p:txBody>
          <a:bodyPr/>
          <a:lstStyle/>
          <a:p>
            <a:r>
              <a:rPr lang="en-US" dirty="0" smtClean="0"/>
              <a:t>Windows Phone Marketplace</a:t>
            </a:r>
            <a:endParaRPr lang="en-US" dirty="0"/>
          </a:p>
        </p:txBody>
      </p:sp>
      <p:pic>
        <p:nvPicPr>
          <p:cNvPr id="23" name="Picture 3" descr="C:\Users\bilhur\Desktop\Microsoft\1. WP7 BOM related\MIX and BAP and Assets\0 Developer Assets\Red Bull Racing\MS1102_redbullracingchallenge_r04_light_smal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47017" y="4000745"/>
            <a:ext cx="8060883" cy="25663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bilhur\Desktop\Microsoft\1. WP7 BOM related\MIX\Final Still Assets\pngs\phone_chassis_atScal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86649" y="1027993"/>
            <a:ext cx="1750380" cy="3264989"/>
          </a:xfrm>
          <a:prstGeom prst="rect">
            <a:avLst/>
          </a:prstGeom>
          <a:noFill/>
        </p:spPr>
      </p:pic>
      <p:pic>
        <p:nvPicPr>
          <p:cNvPr id="25" name="Picture 2" descr="C:\Users\bilhur\Desktop\jpegs_revised 100910\10.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73053" y="1275573"/>
            <a:ext cx="1571213" cy="252654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1015637" y="2720188"/>
            <a:ext cx="644670" cy="593031"/>
          </a:xfrm>
          <a:prstGeom prst="rect">
            <a:avLst/>
          </a:prstGeom>
          <a:noFill/>
          <a:ln w="762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a:ea typeface="+mn-ea"/>
              <a:cs typeface="+mn-cs"/>
            </a:endParaRPr>
          </a:p>
        </p:txBody>
      </p:sp>
      <p:cxnSp>
        <p:nvCxnSpPr>
          <p:cNvPr id="28" name="Straight Connector 27"/>
          <p:cNvCxnSpPr>
            <a:stCxn id="30" idx="2"/>
          </p:cNvCxnSpPr>
          <p:nvPr/>
        </p:nvCxnSpPr>
        <p:spPr>
          <a:xfrm>
            <a:off x="5243964" y="2885707"/>
            <a:ext cx="0" cy="1115038"/>
          </a:xfrm>
          <a:prstGeom prst="line">
            <a:avLst/>
          </a:prstGeom>
          <a:noFill/>
          <a:ln w="76200" cap="flat" cmpd="sng" algn="ctr">
            <a:solidFill>
              <a:schemeClr val="accent6"/>
            </a:solidFill>
            <a:prstDash val="solid"/>
          </a:ln>
          <a:effectLst/>
        </p:spPr>
      </p:cxnSp>
      <p:sp>
        <p:nvSpPr>
          <p:cNvPr id="30" name="Rectangle 29"/>
          <p:cNvSpPr/>
          <p:nvPr/>
        </p:nvSpPr>
        <p:spPr>
          <a:xfrm>
            <a:off x="4801886" y="2127157"/>
            <a:ext cx="884155" cy="758550"/>
          </a:xfrm>
          <a:prstGeom prst="rect">
            <a:avLst/>
          </a:prstGeom>
          <a:noFill/>
          <a:ln w="762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a:ea typeface="+mn-ea"/>
              <a:cs typeface="+mn-cs"/>
            </a:endParaRPr>
          </a:p>
        </p:txBody>
      </p:sp>
      <p:sp>
        <p:nvSpPr>
          <p:cNvPr id="32" name="Rectangle 31"/>
          <p:cNvSpPr/>
          <p:nvPr/>
        </p:nvSpPr>
        <p:spPr>
          <a:xfrm>
            <a:off x="3447018" y="4000745"/>
            <a:ext cx="8060882" cy="2566314"/>
          </a:xfrm>
          <a:prstGeom prst="rect">
            <a:avLst/>
          </a:prstGeom>
          <a:noFill/>
          <a:ln w="762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a:ea typeface="+mn-ea"/>
              <a:cs typeface="+mn-cs"/>
            </a:endParaRPr>
          </a:p>
        </p:txBody>
      </p:sp>
      <p:cxnSp>
        <p:nvCxnSpPr>
          <p:cNvPr id="34" name="Straight Connector 33"/>
          <p:cNvCxnSpPr>
            <a:stCxn id="27" idx="3"/>
          </p:cNvCxnSpPr>
          <p:nvPr/>
        </p:nvCxnSpPr>
        <p:spPr>
          <a:xfrm flipV="1">
            <a:off x="1660307" y="3016703"/>
            <a:ext cx="1786710" cy="1"/>
          </a:xfrm>
          <a:prstGeom prst="line">
            <a:avLst/>
          </a:prstGeom>
          <a:noFill/>
          <a:ln w="76200" cap="flat" cmpd="sng" algn="ctr">
            <a:solidFill>
              <a:srgbClr val="FF0000"/>
            </a:solidFill>
            <a:prstDash val="solid"/>
          </a:ln>
          <a:effectLst/>
        </p:spPr>
      </p:cxnSp>
    </p:spTree>
    <p:extLst>
      <p:ext uri="{BB962C8B-B14F-4D97-AF65-F5344CB8AC3E}">
        <p14:creationId xmlns:p14="http://schemas.microsoft.com/office/powerpoint/2010/main" val="181315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Small background tiles"/>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mall white rectangle"/>
          <p:cNvSpPr/>
          <p:nvPr/>
        </p:nvSpPr>
        <p:spPr bwMode="auto">
          <a:xfrm>
            <a:off x="5132736" y="2870034"/>
            <a:ext cx="1916118" cy="1100698"/>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latin typeface="Segoe UI" pitchFamily="34" charset="0"/>
              <a:ea typeface="Segoe UI" pitchFamily="34" charset="0"/>
              <a:cs typeface="Segoe UI" pitchFamily="34" charset="0"/>
            </a:endParaRPr>
          </a:p>
        </p:txBody>
      </p:sp>
      <p:grpSp>
        <p:nvGrpSpPr>
          <p:cNvPr id="4" name="35 large tiles"/>
          <p:cNvGrpSpPr/>
          <p:nvPr/>
        </p:nvGrpSpPr>
        <p:grpSpPr>
          <a:xfrm>
            <a:off x="155345" y="84567"/>
            <a:ext cx="11878135" cy="6688869"/>
            <a:chOff x="292565" y="206829"/>
            <a:chExt cx="8672176" cy="6509657"/>
          </a:xfrm>
        </p:grpSpPr>
        <p:pic>
          <p:nvPicPr>
            <p:cNvPr id="131" name="Picture 130"/>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868979" y="206829"/>
              <a:ext cx="1095761"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868979" y="2912516"/>
              <a:ext cx="1095761"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868979" y="4265365"/>
              <a:ext cx="1095761"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68979" y="1559674"/>
              <a:ext cx="1095761"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868980" y="5618205"/>
              <a:ext cx="1095761"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92565" y="2913774"/>
              <a:ext cx="1095763"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2565" y="4267253"/>
              <a:ext cx="1095763"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3"/>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92565" y="5620725"/>
              <a:ext cx="1095763"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292565" y="206829"/>
              <a:ext cx="1095763"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5"/>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292566" y="1560302"/>
              <a:ext cx="1095763" cy="1095761"/>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15" descr="\\SFP\Work\White_Whale\2-20365_Lees_Holland\art\AppTiles\adobe-reader-windows-phone-wp7.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607279" y="2913774"/>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2" name="Picture 18"/>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6607279" y="5620724"/>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3" name="Picture 19" descr="\\SFP\Work\White_Whale\2-20365_Lees_Holland\art\AppTiles\ebay-radio-windows-phone-7-wp7-app-logo.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075046" y="206829"/>
              <a:ext cx="1095760"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4" name="Picture 20" descr="\\SFP\Work\White_Whale\2-20365_Lees_Holland\art\AppTiles\fandango-radio-windows-phone-7-wp7-app-logo.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333866" y="206829"/>
              <a:ext cx="1095761"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5" name="Picture 23"/>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6607279" y="1560302"/>
              <a:ext cx="1095762" cy="1095761"/>
            </a:xfrm>
            <a:prstGeom prst="rect">
              <a:avLst/>
            </a:prstGeom>
            <a:noFill/>
            <a:effectLst/>
          </p:spPr>
        </p:pic>
        <p:pic>
          <p:nvPicPr>
            <p:cNvPr id="146" name="Picture 24" descr="\\SFP\Work\White_Whale\2-20365_Lees_Holland\art\AppTiles\imdb-windows-phone-7-wp7-app-logo.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607279" y="206829"/>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7" name="Picture 26" descr="\\SFP\Work\White_Whale\2-20365_Lees_Holland\art\AppTiles\loopt-windows-phone-wp7.png"/>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607279" y="4267252"/>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8" name="Picture 27"/>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2816226" y="206829"/>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9" name="Picture 28" descr="\\SFP\Work\White_Whale\2-20365_Lees_Holland\art\AppTiles\netflix-windows-phone-wp7-app-logo.png"/>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542813" y="206829"/>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0" name="Picture 29" descr="\\SFP\Work\White_Whale\2-20365_Lees_Holland\art\AppTiles\photobucket-windows-phone-7-wp7-screenshot.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542813" y="5620724"/>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1" name="Picture 31" descr="\\SFP\Work\White_Whale\2-20365_Lees_Holland\art\AppTiles\real-estate-search-windows-phone-wp7-screenshot.png"/>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542813" y="1561687"/>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2" name="Picture 32" descr="\\SFP\Work\White_Whale\2-20365_Lees_Holland\art\AppTiles\seesmic-radio-windows-phone-7-wp7-app-logo.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542813" y="2916543"/>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3" name="Picture 33" descr="\\SFP\Work\White_Whale\2-20365_Lees_Holland\art\AppTiles\shazam-windows-phone-wp7-app-logo.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333866" y="5620724"/>
              <a:ext cx="1095761"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4" name="Picture 35"/>
            <p:cNvPicPr>
              <a:picLocks noChangeAspect="1" noChangeArrowheads="1"/>
            </p:cNvPicPr>
            <p:nvPr/>
          </p:nvPicPr>
          <p:blipFill>
            <a:blip r:embed="rId27" cstate="print">
              <a:extLst>
                <a:ext uri="{28A0092B-C50C-407E-A947-70E740481C1C}">
                  <a14:useLocalDpi xmlns:a14="http://schemas.microsoft.com/office/drawing/2010/main"/>
                </a:ext>
              </a:extLst>
            </a:blip>
            <a:stretch>
              <a:fillRect/>
            </a:stretch>
          </p:blipFill>
          <p:spPr bwMode="auto">
            <a:xfrm>
              <a:off x="1542813" y="4271402"/>
              <a:ext cx="1095762" cy="1095761"/>
            </a:xfrm>
            <a:prstGeom prst="rect">
              <a:avLst/>
            </a:prstGeom>
            <a:noFill/>
            <a:effectLst/>
          </p:spPr>
        </p:pic>
        <p:pic>
          <p:nvPicPr>
            <p:cNvPr id="155" name="Picture 38" descr="\\SFP\Work\White_Whale\2-20365_Lees_Holland\art\AppTiles\yelp-windows-phone-7-wp7-app-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2816229" y="5620725"/>
              <a:ext cx="1095762"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6" name="Picture 39" descr="\\SFP\Work\White_Whale\2-20365_Lees_Holland\art\AppTiles\youtube-windows-phone-7-wp7-app-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4075042" y="5620724"/>
              <a:ext cx="1095760"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7" name="Picture 16" descr="\\SFP\Work\White_Whale\2-20365_Lees_Holland\art\AppTiles\ap-mobile-radio-windows-phone-7-wp7-app-logo.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333861" y="2913777"/>
              <a:ext cx="1095761" cy="1095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8" name="Picture 17" descr="\\SFP\Work\White_Whale\2-20365_Lees_Holland\art\AppTiles\att-uverse-icon.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816224" y="1560303"/>
              <a:ext cx="1095761" cy="1095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9" name="Picture 21" descr="\\SFP\Work\White_Whale\2-20365_Lees_Holland\art\AppTiles\flixster-radio-windows-phone-7-wp7-app-logo.png"/>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4075042" y="1560303"/>
              <a:ext cx="1095758"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0" name="Picture 22" descr="\\SFP\Work\White_Whale\2-20365_Lees_Holland\art\AppTiles\foursquare-windows-phone-7-wp7-app-logo.png"/>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2816224" y="4267249"/>
              <a:ext cx="1095761" cy="1095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1" name="Picture 25" descr="\\SFP\Work\White_Whale\2-20365_Lees_Holland\art\AppTiles\lastfm-radio-windows-phone-7-wp7-app-logo.png"/>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4075042" y="4267250"/>
              <a:ext cx="1095758" cy="10957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2" name="Picture 30"/>
            <p:cNvPicPr>
              <a:picLocks noChangeAspect="1" noChangeArrowheads="1"/>
            </p:cNvPicPr>
            <p:nvPr/>
          </p:nvPicPr>
          <p:blipFill>
            <a:blip r:embed="rId35" cstate="print">
              <a:extLst>
                <a:ext uri="{28A0092B-C50C-407E-A947-70E740481C1C}">
                  <a14:useLocalDpi xmlns:a14="http://schemas.microsoft.com/office/drawing/2010/main"/>
                </a:ext>
              </a:extLst>
            </a:blip>
            <a:stretch>
              <a:fillRect/>
            </a:stretch>
          </p:blipFill>
          <p:spPr bwMode="auto">
            <a:xfrm>
              <a:off x="2816228" y="2913777"/>
              <a:ext cx="1095761" cy="1095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3" name="Picture 34" descr="\\SFP\Work\White_Whale\2-20365_Lees_Holland\art\AppTiles\slacker-radio-windows-phone-7-wp7-app-logo.png"/>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333864" y="1560304"/>
              <a:ext cx="1095761" cy="1095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4" name="Picture 37"/>
            <p:cNvPicPr>
              <a:picLocks noChangeAspect="1" noChangeArrowheads="1"/>
            </p:cNvPicPr>
            <p:nvPr/>
          </p:nvPicPr>
          <p:blipFill>
            <a:blip r:embed="rId37" cstate="print">
              <a:extLst>
                <a:ext uri="{28A0092B-C50C-407E-A947-70E740481C1C}">
                  <a14:useLocalDpi xmlns:a14="http://schemas.microsoft.com/office/drawing/2010/main"/>
                </a:ext>
              </a:extLst>
            </a:blip>
            <a:stretch>
              <a:fillRect/>
            </a:stretch>
          </p:blipFill>
          <p:spPr bwMode="auto">
            <a:xfrm>
              <a:off x="5333861" y="4267249"/>
              <a:ext cx="1095761" cy="1095762"/>
            </a:xfrm>
            <a:prstGeom prst="rect">
              <a:avLst/>
            </a:prstGeom>
            <a:noFill/>
            <a:effectLst/>
          </p:spPr>
        </p:pic>
        <p:pic>
          <p:nvPicPr>
            <p:cNvPr id="165" name="Picture 36" descr="\\SFP\Work\White_Whale\2-20365_Lees_Holland\art\AppTiles\twitter-windows-phone-wp7-app-logo.png"/>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4062632" y="2912259"/>
              <a:ext cx="1097279" cy="1097280"/>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3" name="Rectangle 2"/>
          <p:cNvSpPr/>
          <p:nvPr/>
        </p:nvSpPr>
        <p:spPr bwMode="auto">
          <a:xfrm>
            <a:off x="5217" y="2732301"/>
            <a:ext cx="12202676" cy="1532964"/>
          </a:xfrm>
          <a:prstGeom prst="rect">
            <a:avLst/>
          </a:prstGeom>
          <a:solidFill>
            <a:schemeClr val="tx2"/>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400" dirty="0" smtClean="0">
              <a:solidFill>
                <a:schemeClr val="tx1"/>
              </a:solidFill>
              <a:latin typeface="Segoe UI" pitchFamily="34" charset="0"/>
              <a:ea typeface="Segoe UI" pitchFamily="34" charset="0"/>
              <a:cs typeface="Segoe UI" pitchFamily="34" charset="0"/>
            </a:endParaRPr>
          </a:p>
        </p:txBody>
      </p:sp>
      <p:sp>
        <p:nvSpPr>
          <p:cNvPr id="79" name="1M VS downloads"/>
          <p:cNvSpPr/>
          <p:nvPr/>
        </p:nvSpPr>
        <p:spPr>
          <a:xfrm>
            <a:off x="0" y="3044281"/>
            <a:ext cx="12188825" cy="1015663"/>
          </a:xfrm>
          <a:prstGeom prst="rect">
            <a:avLst/>
          </a:prstGeom>
        </p:spPr>
        <p:txBody>
          <a:bodyPr wrap="square">
            <a:spAutoFit/>
          </a:bodyPr>
          <a:lstStyle/>
          <a:p>
            <a:pPr algn="ctr" defTabSz="914099" fontAlgn="base">
              <a:spcBef>
                <a:spcPct val="0"/>
              </a:spcBef>
              <a:spcAft>
                <a:spcPct val="0"/>
              </a:spcAft>
            </a:pPr>
            <a:r>
              <a:rPr lang="en-US" sz="6000" dirty="0" smtClean="0">
                <a:latin typeface="Segoe UI" pitchFamily="34" charset="0"/>
                <a:ea typeface="Segoe UI" pitchFamily="34" charset="0"/>
                <a:cs typeface="Segoe UI" pitchFamily="34" charset="0"/>
              </a:rPr>
              <a:t>100,000 Apps</a:t>
            </a:r>
            <a:endParaRPr lang="en-US" sz="6000" b="1" dirty="0" smtClean="0">
              <a:latin typeface="Segoe UI" pitchFamily="34" charset="0"/>
              <a:ea typeface="Segoe UI" pitchFamily="34" charset="0"/>
              <a:cs typeface="Segoe UI" pitchFamily="34" charset="0"/>
            </a:endParaRPr>
          </a:p>
        </p:txBody>
      </p:sp>
      <p:sp>
        <p:nvSpPr>
          <p:cNvPr id="44" name="1M VS downloads"/>
          <p:cNvSpPr/>
          <p:nvPr/>
        </p:nvSpPr>
        <p:spPr>
          <a:xfrm>
            <a:off x="152400" y="3688009"/>
            <a:ext cx="12188825" cy="923330"/>
          </a:xfrm>
          <a:prstGeom prst="rect">
            <a:avLst/>
          </a:prstGeom>
        </p:spPr>
        <p:txBody>
          <a:bodyPr wrap="square">
            <a:spAutoFit/>
          </a:bodyPr>
          <a:lstStyle/>
          <a:p>
            <a:pPr algn="ctr" defTabSz="914099" fontAlgn="base">
              <a:spcBef>
                <a:spcPct val="0"/>
              </a:spcBef>
              <a:spcAft>
                <a:spcPct val="0"/>
              </a:spcAft>
            </a:pPr>
            <a:endParaRPr lang="en-US" sz="5400" b="1" dirty="0" smtClean="0">
              <a:latin typeface="Segoe UI" pitchFamily="34" charset="0"/>
              <a:ea typeface="Segoe UI" pitchFamily="34" charset="0"/>
              <a:cs typeface="Segoe UI" pitchFamily="34" charset="0"/>
            </a:endParaRPr>
          </a:p>
        </p:txBody>
      </p:sp>
      <p:sp>
        <p:nvSpPr>
          <p:cNvPr id="45" name="1M VS downloads"/>
          <p:cNvSpPr/>
          <p:nvPr/>
        </p:nvSpPr>
        <p:spPr>
          <a:xfrm>
            <a:off x="-5218" y="2869852"/>
            <a:ext cx="12188825" cy="1200329"/>
          </a:xfrm>
          <a:prstGeom prst="rect">
            <a:avLst/>
          </a:prstGeom>
        </p:spPr>
        <p:txBody>
          <a:bodyPr wrap="square">
            <a:spAutoFit/>
          </a:bodyPr>
          <a:lstStyle/>
          <a:p>
            <a:pPr algn="ctr" defTabSz="914099" fontAlgn="base">
              <a:spcBef>
                <a:spcPct val="0"/>
              </a:spcBef>
              <a:spcAft>
                <a:spcPct val="0"/>
              </a:spcAft>
            </a:pPr>
            <a:endParaRPr lang="en-US" sz="7200" b="1"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4717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29000" decel="71000" fill="hold" nodeType="withEffect">
                                  <p:stCondLst>
                                    <p:cond delay="0"/>
                                  </p:stCondLst>
                                  <p:childTnLst>
                                    <p:animScale>
                                      <p:cBhvr>
                                        <p:cTn id="6" dur="1500" fill="hold"/>
                                        <p:tgtEl>
                                          <p:spTgt spid="4"/>
                                        </p:tgtEl>
                                      </p:cBhvr>
                                      <p:by x="15900" y="15900"/>
                                    </p:animScale>
                                  </p:childTnLst>
                                </p:cTn>
                              </p:par>
                              <p:par>
                                <p:cTn id="7" presetID="10" presetClass="entr" presetSubtype="0" fill="hold" nodeType="withEffect">
                                  <p:stCondLst>
                                    <p:cond delay="800"/>
                                  </p:stCondLst>
                                  <p:childTnLst>
                                    <p:set>
                                      <p:cBhvr>
                                        <p:cTn id="8" dur="1" fill="hold">
                                          <p:stCondLst>
                                            <p:cond delay="0"/>
                                          </p:stCondLst>
                                        </p:cTn>
                                        <p:tgtEl>
                                          <p:spTgt spid="48"/>
                                        </p:tgtEl>
                                        <p:attrNameLst>
                                          <p:attrName>style.visibility</p:attrName>
                                        </p:attrNameLst>
                                      </p:cBhvr>
                                      <p:to>
                                        <p:strVal val="visible"/>
                                      </p:to>
                                    </p:set>
                                    <p:animEffect transition="in" filter="fade">
                                      <p:cBhvr>
                                        <p:cTn id="9" dur="13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p:cTn id="17" dur="750" fill="hold"/>
                                        <p:tgtEl>
                                          <p:spTgt spid="79"/>
                                        </p:tgtEl>
                                        <p:attrNameLst>
                                          <p:attrName>ppt_w</p:attrName>
                                        </p:attrNameLst>
                                      </p:cBhvr>
                                      <p:tavLst>
                                        <p:tav tm="0">
                                          <p:val>
                                            <p:fltVal val="0"/>
                                          </p:val>
                                        </p:tav>
                                        <p:tav tm="100000">
                                          <p:val>
                                            <p:strVal val="#ppt_w"/>
                                          </p:val>
                                        </p:tav>
                                      </p:tavLst>
                                    </p:anim>
                                    <p:anim calcmode="lin" valueType="num">
                                      <p:cBhvr>
                                        <p:cTn id="18" dur="750" fill="hold"/>
                                        <p:tgtEl>
                                          <p:spTgt spid="79"/>
                                        </p:tgtEl>
                                        <p:attrNameLst>
                                          <p:attrName>ppt_h</p:attrName>
                                        </p:attrNameLst>
                                      </p:cBhvr>
                                      <p:tavLst>
                                        <p:tav tm="0">
                                          <p:val>
                                            <p:fltVal val="0"/>
                                          </p:val>
                                        </p:tav>
                                        <p:tav tm="100000">
                                          <p:val>
                                            <p:strVal val="#ppt_h"/>
                                          </p:val>
                                        </p:tav>
                                      </p:tavLst>
                                    </p:anim>
                                    <p:animEffect transition="in" filter="fade">
                                      <p:cBhvr>
                                        <p:cTn id="19" dur="75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nodePh="1">
                                  <p:stCondLst>
                                    <p:cond delay="0"/>
                                  </p:stCondLst>
                                  <p:endCondLst>
                                    <p:cond evt="begin" delay="0">
                                      <p:tn val="22"/>
                                    </p:cond>
                                  </p:endCondLst>
                                  <p:childTnLst>
                                    <p:set>
                                      <p:cBhvr>
                                        <p:cTn id="23" dur="1" fill="hold">
                                          <p:stCondLst>
                                            <p:cond delay="0"/>
                                          </p:stCondLst>
                                        </p:cTn>
                                        <p:tgtEl>
                                          <p:spTgt spid="45"/>
                                        </p:tgtEl>
                                        <p:attrNameLst>
                                          <p:attrName>style.visibility</p:attrName>
                                        </p:attrNameLst>
                                      </p:cBhvr>
                                      <p:to>
                                        <p:strVal val="visible"/>
                                      </p:to>
                                    </p:set>
                                    <p:anim calcmode="lin" valueType="num">
                                      <p:cBhvr>
                                        <p:cTn id="24" dur="750" fill="hold"/>
                                        <p:tgtEl>
                                          <p:spTgt spid="45"/>
                                        </p:tgtEl>
                                        <p:attrNameLst>
                                          <p:attrName>ppt_w</p:attrName>
                                        </p:attrNameLst>
                                      </p:cBhvr>
                                      <p:tavLst>
                                        <p:tav tm="0">
                                          <p:val>
                                            <p:fltVal val="0"/>
                                          </p:val>
                                        </p:tav>
                                        <p:tav tm="100000">
                                          <p:val>
                                            <p:strVal val="#ppt_w"/>
                                          </p:val>
                                        </p:tav>
                                      </p:tavLst>
                                    </p:anim>
                                    <p:anim calcmode="lin" valueType="num">
                                      <p:cBhvr>
                                        <p:cTn id="25" dur="750" fill="hold"/>
                                        <p:tgtEl>
                                          <p:spTgt spid="45"/>
                                        </p:tgtEl>
                                        <p:attrNameLst>
                                          <p:attrName>ppt_h</p:attrName>
                                        </p:attrNameLst>
                                      </p:cBhvr>
                                      <p:tavLst>
                                        <p:tav tm="0">
                                          <p:val>
                                            <p:fltVal val="0"/>
                                          </p:val>
                                        </p:tav>
                                        <p:tav tm="100000">
                                          <p:val>
                                            <p:strVal val="#ppt_h"/>
                                          </p:val>
                                        </p:tav>
                                      </p:tavLst>
                                    </p:anim>
                                    <p:animEffect transition="in" filter="fade">
                                      <p:cBhvr>
                                        <p:cTn id="26"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9"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counting . . .</a:t>
            </a:r>
            <a:endParaRPr lang="en-US" dirty="0"/>
          </a:p>
        </p:txBody>
      </p:sp>
      <p:grpSp>
        <p:nvGrpSpPr>
          <p:cNvPr id="6" name="Group 5"/>
          <p:cNvGrpSpPr/>
          <p:nvPr/>
        </p:nvGrpSpPr>
        <p:grpSpPr>
          <a:xfrm>
            <a:off x="661764" y="1041008"/>
            <a:ext cx="5315956" cy="2710995"/>
            <a:chOff x="6098946" y="1041008"/>
            <a:chExt cx="5315956" cy="2710995"/>
          </a:xfrm>
        </p:grpSpPr>
        <p:sp>
          <p:nvSpPr>
            <p:cNvPr id="19" name="Rectangle 18"/>
            <p:cNvSpPr/>
            <p:nvPr/>
          </p:nvSpPr>
          <p:spPr bwMode="auto">
            <a:xfrm>
              <a:off x="6098946" y="1466003"/>
              <a:ext cx="5315955" cy="2286000"/>
            </a:xfrm>
            <a:prstGeom prst="rect">
              <a:avLst/>
            </a:prstGeom>
            <a:solidFill>
              <a:schemeClr val="bg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b="1" dirty="0" smtClean="0">
                <a:solidFill>
                  <a:srgbClr val="FFFFFF">
                    <a:alpha val="98824"/>
                  </a:srgbClr>
                </a:solidFill>
                <a:latin typeface="Segoe UI" pitchFamily="34" charset="0"/>
                <a:ea typeface="Segoe UI" pitchFamily="34" charset="0"/>
                <a:cs typeface="Segoe UI" pitchFamily="34" charset="0"/>
              </a:endParaRPr>
            </a:p>
          </p:txBody>
        </p:sp>
        <p:graphicFrame>
          <p:nvGraphicFramePr>
            <p:cNvPr id="13" name="Chart 12"/>
            <p:cNvGraphicFramePr/>
            <p:nvPr>
              <p:extLst>
                <p:ext uri="{D42A27DB-BD31-4B8C-83A1-F6EECF244321}">
                  <p14:modId xmlns:p14="http://schemas.microsoft.com/office/powerpoint/2010/main" val="2657010878"/>
                </p:ext>
              </p:extLst>
            </p:nvPr>
          </p:nvGraphicFramePr>
          <p:xfrm>
            <a:off x="6203852" y="1513220"/>
            <a:ext cx="5092505" cy="2186731"/>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bwMode="auto">
            <a:xfrm>
              <a:off x="6098947" y="1041008"/>
              <a:ext cx="5315955" cy="424995"/>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200" b="1" dirty="0" smtClean="0">
                  <a:solidFill>
                    <a:srgbClr val="FFFFFF">
                      <a:alpha val="98824"/>
                    </a:srgbClr>
                  </a:solidFill>
                  <a:latin typeface="Segoe UI" pitchFamily="34" charset="0"/>
                  <a:ea typeface="Segoe UI" pitchFamily="34" charset="0"/>
                  <a:cs typeface="Segoe UI" pitchFamily="34" charset="0"/>
                </a:rPr>
                <a:t>More Developers: 160,000</a:t>
              </a:r>
            </a:p>
          </p:txBody>
        </p:sp>
      </p:grpSp>
      <p:grpSp>
        <p:nvGrpSpPr>
          <p:cNvPr id="7" name="Group 6"/>
          <p:cNvGrpSpPr/>
          <p:nvPr/>
        </p:nvGrpSpPr>
        <p:grpSpPr>
          <a:xfrm>
            <a:off x="6233471" y="3882674"/>
            <a:ext cx="5315956" cy="2711616"/>
            <a:chOff x="661179" y="1040387"/>
            <a:chExt cx="5315956" cy="2711616"/>
          </a:xfrm>
        </p:grpSpPr>
        <p:sp>
          <p:nvSpPr>
            <p:cNvPr id="18" name="Rectangle 17"/>
            <p:cNvSpPr/>
            <p:nvPr/>
          </p:nvSpPr>
          <p:spPr bwMode="auto">
            <a:xfrm>
              <a:off x="661179" y="1466003"/>
              <a:ext cx="5315955" cy="2286000"/>
            </a:xfrm>
            <a:prstGeom prst="rect">
              <a:avLst/>
            </a:prstGeom>
            <a:solidFill>
              <a:schemeClr val="bg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b="1" dirty="0" smtClean="0">
                <a:solidFill>
                  <a:srgbClr val="FFFFFF">
                    <a:alpha val="98824"/>
                  </a:srgbClr>
                </a:solidFill>
                <a:latin typeface="Segoe UI" pitchFamily="34" charset="0"/>
                <a:ea typeface="Segoe UI" pitchFamily="34" charset="0"/>
                <a:cs typeface="Segoe UI" pitchFamily="34" charset="0"/>
              </a:endParaRPr>
            </a:p>
          </p:txBody>
        </p:sp>
        <p:graphicFrame>
          <p:nvGraphicFramePr>
            <p:cNvPr id="3" name="Chart 2"/>
            <p:cNvGraphicFramePr/>
            <p:nvPr>
              <p:extLst>
                <p:ext uri="{D42A27DB-BD31-4B8C-83A1-F6EECF244321}">
                  <p14:modId xmlns:p14="http://schemas.microsoft.com/office/powerpoint/2010/main" val="1417988785"/>
                </p:ext>
              </p:extLst>
            </p:nvPr>
          </p:nvGraphicFramePr>
          <p:xfrm>
            <a:off x="661356" y="1513220"/>
            <a:ext cx="5176735" cy="2186731"/>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p:cNvSpPr/>
            <p:nvPr/>
          </p:nvSpPr>
          <p:spPr bwMode="auto">
            <a:xfrm>
              <a:off x="661180" y="1040387"/>
              <a:ext cx="5315955" cy="42266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200" b="1" dirty="0" smtClean="0">
                  <a:solidFill>
                    <a:srgbClr val="FFFFFF">
                      <a:alpha val="98824"/>
                    </a:srgbClr>
                  </a:solidFill>
                  <a:latin typeface="Segoe UI" pitchFamily="34" charset="0"/>
                  <a:ea typeface="Segoe UI" pitchFamily="34" charset="0"/>
                  <a:cs typeface="Segoe UI" pitchFamily="34" charset="0"/>
                </a:rPr>
                <a:t>More Downloads per User</a:t>
              </a:r>
            </a:p>
          </p:txBody>
        </p:sp>
      </p:grpSp>
      <p:grpSp>
        <p:nvGrpSpPr>
          <p:cNvPr id="5" name="Group 4"/>
          <p:cNvGrpSpPr/>
          <p:nvPr/>
        </p:nvGrpSpPr>
        <p:grpSpPr>
          <a:xfrm>
            <a:off x="6111646" y="1031938"/>
            <a:ext cx="5437779" cy="2720065"/>
            <a:chOff x="5977121" y="3894512"/>
            <a:chExt cx="5437779" cy="2720065"/>
          </a:xfrm>
        </p:grpSpPr>
        <p:sp>
          <p:nvSpPr>
            <p:cNvPr id="20" name="Rectangle 19"/>
            <p:cNvSpPr/>
            <p:nvPr/>
          </p:nvSpPr>
          <p:spPr bwMode="auto">
            <a:xfrm>
              <a:off x="6098945" y="4302378"/>
              <a:ext cx="5315955" cy="2312199"/>
            </a:xfrm>
            <a:prstGeom prst="rect">
              <a:avLst/>
            </a:prstGeom>
            <a:solidFill>
              <a:schemeClr val="bg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b="1" dirty="0" smtClean="0">
                <a:solidFill>
                  <a:srgbClr val="FFFFFF">
                    <a:alpha val="98824"/>
                  </a:srgbClr>
                </a:solidFill>
                <a:latin typeface="Segoe UI" pitchFamily="34" charset="0"/>
                <a:ea typeface="Segoe UI" pitchFamily="34" charset="0"/>
                <a:cs typeface="Segoe UI" pitchFamily="34" charset="0"/>
              </a:endParaRPr>
            </a:p>
          </p:txBody>
        </p:sp>
        <p:graphicFrame>
          <p:nvGraphicFramePr>
            <p:cNvPr id="14" name="Chart 13"/>
            <p:cNvGraphicFramePr/>
            <p:nvPr>
              <p:extLst>
                <p:ext uri="{D42A27DB-BD31-4B8C-83A1-F6EECF244321}">
                  <p14:modId xmlns:p14="http://schemas.microsoft.com/office/powerpoint/2010/main" val="1925891327"/>
                </p:ext>
              </p:extLst>
            </p:nvPr>
          </p:nvGraphicFramePr>
          <p:xfrm>
            <a:off x="5977121" y="4317755"/>
            <a:ext cx="5437777" cy="2296822"/>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p:cNvSpPr/>
            <p:nvPr/>
          </p:nvSpPr>
          <p:spPr bwMode="auto">
            <a:xfrm>
              <a:off x="6098946" y="3894512"/>
              <a:ext cx="5315953" cy="4232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200" b="1" dirty="0" smtClean="0">
                  <a:solidFill>
                    <a:srgbClr val="FFFFFF">
                      <a:alpha val="98824"/>
                    </a:srgbClr>
                  </a:solidFill>
                  <a:latin typeface="Segoe UI" pitchFamily="34" charset="0"/>
                  <a:ea typeface="Segoe UI" pitchFamily="34" charset="0"/>
                  <a:cs typeface="Segoe UI" pitchFamily="34" charset="0"/>
                </a:rPr>
                <a:t>More Apps Submitted per Day</a:t>
              </a:r>
            </a:p>
          </p:txBody>
        </p:sp>
      </p:grpSp>
      <p:grpSp>
        <p:nvGrpSpPr>
          <p:cNvPr id="8" name="Group 7"/>
          <p:cNvGrpSpPr/>
          <p:nvPr/>
        </p:nvGrpSpPr>
        <p:grpSpPr>
          <a:xfrm>
            <a:off x="22078" y="3882674"/>
            <a:ext cx="5967755" cy="3000706"/>
            <a:chOff x="9378" y="3882674"/>
            <a:chExt cx="5967755" cy="3000706"/>
          </a:xfrm>
        </p:grpSpPr>
        <p:sp>
          <p:nvSpPr>
            <p:cNvPr id="21" name="Rectangle 20"/>
            <p:cNvSpPr/>
            <p:nvPr/>
          </p:nvSpPr>
          <p:spPr bwMode="auto">
            <a:xfrm>
              <a:off x="661178" y="4305334"/>
              <a:ext cx="5315955" cy="2312199"/>
            </a:xfrm>
            <a:prstGeom prst="rect">
              <a:avLst/>
            </a:prstGeom>
            <a:solidFill>
              <a:schemeClr val="bg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b="1" dirty="0" smtClean="0">
                <a:solidFill>
                  <a:srgbClr val="FFFFFF">
                    <a:alpha val="98824"/>
                  </a:srgbClr>
                </a:solidFill>
                <a:latin typeface="Segoe UI" pitchFamily="34" charset="0"/>
                <a:ea typeface="Segoe UI" pitchFamily="34" charset="0"/>
                <a:cs typeface="Segoe UI" pitchFamily="34" charset="0"/>
              </a:endParaRPr>
            </a:p>
          </p:txBody>
        </p:sp>
        <p:graphicFrame>
          <p:nvGraphicFramePr>
            <p:cNvPr id="4" name="Chart 3"/>
            <p:cNvGraphicFramePr>
              <a:graphicFrameLocks/>
            </p:cNvGraphicFramePr>
            <p:nvPr>
              <p:extLst>
                <p:ext uri="{D42A27DB-BD31-4B8C-83A1-F6EECF244321}">
                  <p14:modId xmlns:p14="http://schemas.microsoft.com/office/powerpoint/2010/main" val="4021976588"/>
                </p:ext>
              </p:extLst>
            </p:nvPr>
          </p:nvGraphicFramePr>
          <p:xfrm>
            <a:off x="661179" y="4302378"/>
            <a:ext cx="5315943" cy="2312199"/>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p:cNvSpPr txBox="1"/>
            <p:nvPr/>
          </p:nvSpPr>
          <p:spPr>
            <a:xfrm>
              <a:off x="9378" y="6615614"/>
              <a:ext cx="2709395" cy="267766"/>
            </a:xfrm>
            <a:prstGeom prst="rect">
              <a:avLst/>
            </a:prstGeom>
            <a:noFill/>
          </p:spPr>
          <p:txBody>
            <a:bodyPr wrap="none" lIns="91440" tIns="91440" rIns="91440" bIns="91440" rtlCol="0">
              <a:spAutoFit/>
            </a:bodyPr>
            <a:lstStyle/>
            <a:p>
              <a:pPr algn="r">
                <a:lnSpc>
                  <a:spcPct val="90000"/>
                </a:lnSpc>
                <a:spcBef>
                  <a:spcPct val="20000"/>
                </a:spcBef>
                <a:buSzPct val="90000"/>
              </a:pPr>
              <a:r>
                <a:rPr lang="en-US" sz="600" i="1" dirty="0" smtClean="0">
                  <a:solidFill>
                    <a:schemeClr val="tx1">
                      <a:alpha val="99000"/>
                    </a:schemeClr>
                  </a:solidFill>
                </a:rPr>
                <a:t>Downloads Per User = Ratio of cumulative downloads over cumulative users</a:t>
              </a:r>
            </a:p>
          </p:txBody>
        </p:sp>
        <p:sp>
          <p:nvSpPr>
            <p:cNvPr id="16" name="Rectangle 15"/>
            <p:cNvSpPr/>
            <p:nvPr/>
          </p:nvSpPr>
          <p:spPr bwMode="auto">
            <a:xfrm>
              <a:off x="661357" y="3882674"/>
              <a:ext cx="5315766" cy="42266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200" b="1" dirty="0" smtClean="0">
                  <a:solidFill>
                    <a:srgbClr val="FFFFFF">
                      <a:alpha val="98824"/>
                    </a:srgbClr>
                  </a:solidFill>
                  <a:latin typeface="Segoe UI" pitchFamily="34" charset="0"/>
                  <a:ea typeface="Segoe UI" pitchFamily="34" charset="0"/>
                  <a:cs typeface="Segoe UI" pitchFamily="34" charset="0"/>
                </a:rPr>
                <a:t>More Apps: 100,000!</a:t>
              </a:r>
            </a:p>
          </p:txBody>
        </p:sp>
      </p:grpSp>
    </p:spTree>
    <p:extLst>
      <p:ext uri="{BB962C8B-B14F-4D97-AF65-F5344CB8AC3E}">
        <p14:creationId xmlns:p14="http://schemas.microsoft.com/office/powerpoint/2010/main" val="138597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r>
              <a:rPr lang="en-US" dirty="0"/>
              <a:t> </a:t>
            </a:r>
            <a:r>
              <a:rPr lang="en-US" dirty="0" smtClean="0"/>
              <a:t>Opportunity with Windows Phone 8  </a:t>
            </a:r>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77500" y="1538919"/>
            <a:ext cx="4525426" cy="2027364"/>
          </a:xfrm>
          <a:prstGeom prst="rect">
            <a:avLst/>
          </a:prstGeom>
        </p:spPr>
      </p:pic>
      <p:sp>
        <p:nvSpPr>
          <p:cNvPr id="11" name="Rectangle 10"/>
          <p:cNvSpPr/>
          <p:nvPr/>
        </p:nvSpPr>
        <p:spPr bwMode="auto">
          <a:xfrm>
            <a:off x="3989542" y="1538918"/>
            <a:ext cx="2016224" cy="202736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2" name="Rectangle 11"/>
          <p:cNvSpPr/>
          <p:nvPr/>
        </p:nvSpPr>
        <p:spPr bwMode="auto">
          <a:xfrm>
            <a:off x="3989542" y="3703747"/>
            <a:ext cx="2016224" cy="201900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3" name="Rectangle 12"/>
          <p:cNvSpPr/>
          <p:nvPr/>
        </p:nvSpPr>
        <p:spPr bwMode="auto">
          <a:xfrm>
            <a:off x="1815475" y="3706529"/>
            <a:ext cx="2016224" cy="2016224"/>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4" name="Rectangle 13"/>
          <p:cNvSpPr/>
          <p:nvPr/>
        </p:nvSpPr>
        <p:spPr bwMode="auto">
          <a:xfrm>
            <a:off x="1815475" y="1538919"/>
            <a:ext cx="2016224" cy="201622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8" name="TextBox 17"/>
          <p:cNvSpPr txBox="1"/>
          <p:nvPr/>
        </p:nvSpPr>
        <p:spPr>
          <a:xfrm>
            <a:off x="1811917" y="2764219"/>
            <a:ext cx="2016224" cy="849463"/>
          </a:xfrm>
          <a:prstGeom prst="rect">
            <a:avLst/>
          </a:prstGeom>
          <a:noFill/>
        </p:spPr>
        <p:txBody>
          <a:bodyPr wrap="square" lIns="91440" tIns="91440" rIns="91440" bIns="91440" rtlCol="0">
            <a:spAutoFit/>
          </a:bodyPr>
          <a:lstStyle/>
          <a:p>
            <a:pPr>
              <a:lnSpc>
                <a:spcPct val="90000"/>
              </a:lnSpc>
              <a:spcBef>
                <a:spcPct val="20000"/>
              </a:spcBef>
              <a:buSzPct val="90000"/>
            </a:pPr>
            <a:r>
              <a:rPr lang="en-US" sz="2400" b="1" dirty="0" smtClean="0">
                <a:gradFill>
                  <a:gsLst>
                    <a:gs pos="0">
                      <a:schemeClr val="tx1"/>
                    </a:gs>
                    <a:gs pos="86000">
                      <a:schemeClr val="tx1"/>
                    </a:gs>
                  </a:gsLst>
                  <a:lin ang="5400000" scaled="0"/>
                </a:gradFill>
              </a:rPr>
              <a:t>More Markets</a:t>
            </a:r>
          </a:p>
        </p:txBody>
      </p:sp>
      <p:sp>
        <p:nvSpPr>
          <p:cNvPr id="19" name="TextBox 18"/>
          <p:cNvSpPr txBox="1"/>
          <p:nvPr/>
        </p:nvSpPr>
        <p:spPr>
          <a:xfrm>
            <a:off x="1788153" y="4904019"/>
            <a:ext cx="2177625" cy="849463"/>
          </a:xfrm>
          <a:prstGeom prst="rect">
            <a:avLst/>
          </a:prstGeom>
          <a:noFill/>
        </p:spPr>
        <p:txBody>
          <a:bodyPr wrap="square" lIns="91440" tIns="91440" rIns="91440" bIns="91440" rtlCol="0">
            <a:spAutoFit/>
          </a:bodyPr>
          <a:lstStyle/>
          <a:p>
            <a:pPr>
              <a:lnSpc>
                <a:spcPct val="90000"/>
              </a:lnSpc>
              <a:spcBef>
                <a:spcPct val="20000"/>
              </a:spcBef>
              <a:buSzPct val="90000"/>
            </a:pPr>
            <a:r>
              <a:rPr lang="en-US" sz="2400" b="1" dirty="0" smtClean="0">
                <a:gradFill>
                  <a:gsLst>
                    <a:gs pos="0">
                      <a:schemeClr val="tx1"/>
                    </a:gs>
                    <a:gs pos="86000">
                      <a:schemeClr val="tx1"/>
                    </a:gs>
                  </a:gsLst>
                  <a:lin ang="5400000" scaled="0"/>
                </a:gradFill>
              </a:rPr>
              <a:t>Better Monetization</a:t>
            </a:r>
          </a:p>
        </p:txBody>
      </p:sp>
      <p:sp>
        <p:nvSpPr>
          <p:cNvPr id="20" name="TextBox 19"/>
          <p:cNvSpPr txBox="1"/>
          <p:nvPr/>
        </p:nvSpPr>
        <p:spPr>
          <a:xfrm>
            <a:off x="3989542" y="4588980"/>
            <a:ext cx="2016224" cy="1181862"/>
          </a:xfrm>
          <a:prstGeom prst="rect">
            <a:avLst/>
          </a:prstGeom>
          <a:noFill/>
        </p:spPr>
        <p:txBody>
          <a:bodyPr wrap="square" lIns="91440" tIns="91440" rIns="91440" bIns="91440" rtlCol="0">
            <a:spAutoFit/>
          </a:bodyPr>
          <a:lstStyle/>
          <a:p>
            <a:pPr>
              <a:lnSpc>
                <a:spcPct val="90000"/>
              </a:lnSpc>
              <a:spcBef>
                <a:spcPct val="20000"/>
              </a:spcBef>
              <a:buSzPct val="90000"/>
            </a:pPr>
            <a:r>
              <a:rPr lang="en-US" sz="2400" b="1" dirty="0" smtClean="0">
                <a:gradFill>
                  <a:gsLst>
                    <a:gs pos="0">
                      <a:schemeClr val="tx1"/>
                    </a:gs>
                    <a:gs pos="86000">
                      <a:schemeClr val="tx1"/>
                    </a:gs>
                  </a:gsLst>
                  <a:lin ang="5400000" scaled="0"/>
                </a:gradFill>
              </a:rPr>
              <a:t>Next  </a:t>
            </a:r>
            <a:r>
              <a:rPr lang="en-US" sz="2400" b="1" dirty="0">
                <a:gradFill>
                  <a:gsLst>
                    <a:gs pos="0">
                      <a:schemeClr val="tx1"/>
                    </a:gs>
                    <a:gs pos="86000">
                      <a:schemeClr val="tx1"/>
                    </a:gs>
                  </a:gsLst>
                  <a:lin ang="5400000" scaled="0"/>
                </a:gradFill>
              </a:rPr>
              <a:t>G</a:t>
            </a:r>
            <a:r>
              <a:rPr lang="en-US" sz="2400" b="1" dirty="0" smtClean="0">
                <a:gradFill>
                  <a:gsLst>
                    <a:gs pos="0">
                      <a:schemeClr val="tx1"/>
                    </a:gs>
                    <a:gs pos="86000">
                      <a:schemeClr val="tx1"/>
                    </a:gs>
                  </a:gsLst>
                  <a:lin ang="5400000" scaled="0"/>
                </a:gradFill>
              </a:rPr>
              <a:t>eneration Platform  </a:t>
            </a:r>
          </a:p>
        </p:txBody>
      </p:sp>
      <p:sp>
        <p:nvSpPr>
          <p:cNvPr id="16" name="Rectangle 15"/>
          <p:cNvSpPr/>
          <p:nvPr/>
        </p:nvSpPr>
        <p:spPr bwMode="auto">
          <a:xfrm>
            <a:off x="6177500" y="3718683"/>
            <a:ext cx="4525426" cy="2027365"/>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1" name="TextBox 20"/>
          <p:cNvSpPr txBox="1"/>
          <p:nvPr/>
        </p:nvSpPr>
        <p:spPr>
          <a:xfrm>
            <a:off x="6177499" y="5196841"/>
            <a:ext cx="4303981" cy="517065"/>
          </a:xfrm>
          <a:prstGeom prst="rect">
            <a:avLst/>
          </a:prstGeom>
          <a:noFill/>
        </p:spPr>
        <p:txBody>
          <a:bodyPr wrap="square" lIns="91440" tIns="91440" rIns="91440" bIns="91440" rtlCol="0">
            <a:spAutoFit/>
          </a:bodyPr>
          <a:lstStyle/>
          <a:p>
            <a:pPr>
              <a:lnSpc>
                <a:spcPct val="90000"/>
              </a:lnSpc>
              <a:spcBef>
                <a:spcPct val="20000"/>
              </a:spcBef>
              <a:buSzPct val="90000"/>
            </a:pPr>
            <a:r>
              <a:rPr lang="en-US" sz="2400" b="1" dirty="0" smtClean="0">
                <a:gradFill>
                  <a:gsLst>
                    <a:gs pos="0">
                      <a:schemeClr val="tx1"/>
                    </a:gs>
                    <a:gs pos="86000">
                      <a:schemeClr val="tx1"/>
                    </a:gs>
                  </a:gsLst>
                  <a:lin ang="5400000" scaled="0"/>
                </a:gradFill>
              </a:rPr>
              <a:t>= More Opportunity</a:t>
            </a:r>
          </a:p>
        </p:txBody>
      </p:sp>
    </p:spTree>
    <p:extLst>
      <p:ext uri="{BB962C8B-B14F-4D97-AF65-F5344CB8AC3E}">
        <p14:creationId xmlns:p14="http://schemas.microsoft.com/office/powerpoint/2010/main" val="386347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noEditPoints="1"/>
          </p:cNvSpPr>
          <p:nvPr/>
        </p:nvSpPr>
        <p:spPr bwMode="auto">
          <a:xfrm>
            <a:off x="10486900" y="6170307"/>
            <a:ext cx="1094607" cy="182992"/>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4179052" y="3840261"/>
            <a:ext cx="6610546" cy="1523494"/>
          </a:xfrm>
        </p:spPr>
        <p:txBody>
          <a:bodyPr/>
          <a:lstStyle/>
          <a:p>
            <a:r>
              <a:rPr lang="en-US" sz="2800" b="0" dirty="0" smtClean="0"/>
              <a:t>Consumer Distribution</a:t>
            </a:r>
            <a:br>
              <a:rPr lang="en-US" sz="2800" b="0" dirty="0" smtClean="0"/>
            </a:br>
            <a:r>
              <a:rPr lang="en-US" sz="2800" b="0" dirty="0" smtClean="0"/>
              <a:t>Developer Sign-Up</a:t>
            </a:r>
            <a:br>
              <a:rPr lang="en-US" sz="2800" b="0" dirty="0" smtClean="0"/>
            </a:br>
            <a:r>
              <a:rPr lang="en-US" sz="2800" b="0" dirty="0" smtClean="0"/>
              <a:t>Ad Coverage</a:t>
            </a:r>
            <a:br>
              <a:rPr lang="en-US" sz="2800" b="0" dirty="0" smtClean="0"/>
            </a:br>
            <a:r>
              <a:rPr lang="en-US" sz="2800" b="0" dirty="0" smtClean="0"/>
              <a:t>Language Support</a:t>
            </a:r>
            <a:br>
              <a:rPr lang="en-US" sz="2800" b="0" dirty="0" smtClean="0"/>
            </a:br>
            <a:endParaRPr lang="en-US" sz="2800" b="0" dirty="0"/>
          </a:p>
        </p:txBody>
      </p:sp>
      <p:sp>
        <p:nvSpPr>
          <p:cNvPr id="4" name="Subtitle 3"/>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More Markets</a:t>
            </a:r>
            <a:endParaRPr lang="en-US" dirty="0"/>
          </a:p>
        </p:txBody>
      </p:sp>
      <p:sp>
        <p:nvSpPr>
          <p:cNvPr id="3" name="Rectangle 2"/>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1F497D"/>
                </a:solidFill>
                <a:effectLst/>
                <a:latin typeface="Arial" pitchFamily="34" charset="0"/>
                <a:ea typeface="Calibri" pitchFamily="34" charset="0"/>
                <a:cs typeface="Arial" pitchFamily="34" charset="0"/>
              </a:rPr>
              <a:t>I hope we are not excluding Tierra del Fuego (split between Argentina and Chile). Magellan would not be happy about it.</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3"/>
          <p:cNvSpPr>
            <a:spLocks noChangeArrowheads="1"/>
          </p:cNvSpPr>
          <p:nvPr/>
        </p:nvSpPr>
        <p:spPr bwMode="auto">
          <a:xfrm>
            <a:off x="0" y="120015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152400" y="1524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1F497D"/>
                </a:solidFill>
                <a:effectLst/>
                <a:latin typeface="Arial" pitchFamily="34" charset="0"/>
                <a:ea typeface="Calibri" pitchFamily="34" charset="0"/>
                <a:cs typeface="Arial" pitchFamily="34" charset="0"/>
              </a:rPr>
              <a:t>I hope we are not excluding Tierra del Fuego (split between Argentina and Chile). Magellan would not be happy about it.</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52400" y="135255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094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443"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8" name="Title 4"/>
          <p:cNvSpPr>
            <a:spLocks noGrp="1"/>
          </p:cNvSpPr>
          <p:nvPr>
            <p:ph type="title"/>
          </p:nvPr>
        </p:nvSpPr>
        <p:spPr>
          <a:xfrm>
            <a:off x="473616" y="182782"/>
            <a:ext cx="11149013" cy="609398"/>
          </a:xfrm>
        </p:spPr>
        <p:txBody>
          <a:bodyPr vert="horz" lIns="121733" tIns="45720" rIns="121733" bIns="45720" rtlCol="0" anchor="t" anchorCtr="0">
            <a:noAutofit/>
          </a:bodyPr>
          <a:lstStyle/>
          <a:p>
            <a:r>
              <a:rPr lang="en-US" b="1" dirty="0" smtClean="0"/>
              <a:t>Consumer</a:t>
            </a:r>
            <a:r>
              <a:rPr lang="en-US" dirty="0" smtClean="0"/>
              <a:t>: Over 180 </a:t>
            </a:r>
            <a:r>
              <a:rPr lang="en-US" dirty="0"/>
              <a:t>countries</a:t>
            </a:r>
            <a:br>
              <a:rPr lang="en-US" dirty="0"/>
            </a:br>
            <a:r>
              <a:rPr lang="en-US" sz="2800" dirty="0" smtClean="0"/>
              <a:t>120+ </a:t>
            </a:r>
            <a:r>
              <a:rPr lang="en-US" sz="2800" dirty="0"/>
              <a:t>new </a:t>
            </a:r>
            <a:endParaRPr lang="en-US" dirty="0"/>
          </a:p>
        </p:txBody>
      </p:sp>
      <p:grpSp>
        <p:nvGrpSpPr>
          <p:cNvPr id="9" name="Grey Map"/>
          <p:cNvGrpSpPr/>
          <p:nvPr/>
        </p:nvGrpSpPr>
        <p:grpSpPr>
          <a:xfrm>
            <a:off x="1489238" y="1172450"/>
            <a:ext cx="9577685" cy="4449065"/>
            <a:chOff x="400809" y="1427427"/>
            <a:chExt cx="8342313" cy="3878792"/>
          </a:xfrm>
          <a:solidFill>
            <a:schemeClr val="tx1"/>
          </a:solidFill>
        </p:grpSpPr>
        <p:sp>
          <p:nvSpPr>
            <p:cNvPr id="10"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Ecuador"/>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9"/>
            <p:cNvSpPr>
              <a:spLocks/>
            </p:cNvSpPr>
            <p:nvPr/>
          </p:nvSpPr>
          <p:spPr bwMode="auto">
            <a:xfrm>
              <a:off x="2612726" y="3425031"/>
              <a:ext cx="89958" cy="134938"/>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Suriname"/>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Guyana"/>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El Salvador"/>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Dominican Republic"/>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Burundi"/>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ganda"/>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Equatorial Guinea"/>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Gabon"/>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Cameroon"/>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Congo"/>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awi"/>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Zimbabwe"/>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Botswana"/>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Namibia"/>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Botswana &amp; Zimbabwe"/>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Angola"/>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DR Congo"/>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ozambique"/>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Ethiopia"/>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Somalia"/>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Kenya"/>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Tanzania"/>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Niger"/>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Mongolia"/>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Canada"/>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Canada"/>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Canada"/>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Canada"/>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Canada"/>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Canada"/>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Canada"/>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Canada"/>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Canada"/>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Canada"/>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Canada"/>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Canada"/>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Canada"/>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Canada"/>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Canada"/>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Canada"/>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Canada"/>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Canada"/>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Canada"/>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Canada"/>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Canada"/>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Iceland"/>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Greenland"/>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Madagascar"/>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Sri Lanka"/>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Morocco"/>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Algeria"/>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Tunisia"/>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Rwanda"/>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BruneiBrunei"/>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Ivory Coast (Cote D'Ivoire)"/>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Swaziland"/>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Lesotho"/>
            <p:cNvSpPr>
              <a:spLocks/>
            </p:cNvSpPr>
            <p:nvPr/>
          </p:nvSpPr>
          <p:spPr bwMode="auto">
            <a:xfrm>
              <a:off x="4864330" y="4546865"/>
              <a:ext cx="63500" cy="63500"/>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Mauritania"/>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Burkina Faso"/>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Mali"/>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Nigeria"/>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Chad"/>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Central African Republic"/>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Libya"/>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Egypt"/>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Turkmenistan"/>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Kyrgyzstan"/>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Afghanistan"/>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Uzbekistan"/>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Pakistan"/>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Bhutan"/>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Nepal"/>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Bangladesh"/>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Laos"/>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Myanmar"/>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Sierra Leone"/>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Liberia"/>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Gambia"/>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Senegal"/>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Guinea-Bissau"/>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Guinea"/>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Togo"/>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Ghana"/>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Benin"/>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Azerbaijan"/>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Armenia"/>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Kuwait"/>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Azerbaijan"/>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Albania"/>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Belarus"/>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Geogia"/>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Lebanon"/>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Tajikistan"/>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15" name="Bahrain"/>
          <p:cNvSpPr>
            <a:spLocks/>
          </p:cNvSpPr>
          <p:nvPr/>
        </p:nvSpPr>
        <p:spPr bwMode="auto">
          <a:xfrm rot="16200000">
            <a:off x="7343533" y="266293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Bahrain"/>
          <p:cNvSpPr>
            <a:spLocks/>
          </p:cNvSpPr>
          <p:nvPr/>
        </p:nvSpPr>
        <p:spPr bwMode="auto">
          <a:xfrm rot="16200000">
            <a:off x="7343549" y="2662947"/>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Bahamas"/>
          <p:cNvSpPr>
            <a:spLocks/>
          </p:cNvSpPr>
          <p:nvPr/>
        </p:nvSpPr>
        <p:spPr bwMode="auto">
          <a:xfrm rot="9136277">
            <a:off x="3366104" y="2747215"/>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TextBox 445"/>
          <p:cNvSpPr txBox="1"/>
          <p:nvPr/>
        </p:nvSpPr>
        <p:spPr>
          <a:xfrm>
            <a:off x="11775369" y="65736"/>
            <a:ext cx="349776" cy="323165"/>
          </a:xfrm>
          <a:prstGeom prst="rect">
            <a:avLst/>
          </a:prstGeom>
          <a:noFill/>
        </p:spPr>
        <p:txBody>
          <a:bodyPr wrap="none" lIns="91440" tIns="91440" rIns="91440" bIns="91440" rtlCol="0">
            <a:spAutoFit/>
          </a:bodyPr>
          <a:lstStyle/>
          <a:p>
            <a:pPr algn="r">
              <a:lnSpc>
                <a:spcPct val="90000"/>
              </a:lnSpc>
              <a:spcBef>
                <a:spcPct val="20000"/>
              </a:spcBef>
              <a:buSzPct val="90000"/>
            </a:pPr>
            <a:r>
              <a:rPr lang="en-US" sz="1000" dirty="0" smtClean="0">
                <a:solidFill>
                  <a:schemeClr val="tx1">
                    <a:alpha val="99000"/>
                  </a:schemeClr>
                </a:solidFill>
              </a:rPr>
              <a:t>8.0</a:t>
            </a:r>
          </a:p>
        </p:txBody>
      </p:sp>
      <p:grpSp>
        <p:nvGrpSpPr>
          <p:cNvPr id="210" name="Group 209"/>
          <p:cNvGrpSpPr/>
          <p:nvPr/>
        </p:nvGrpSpPr>
        <p:grpSpPr>
          <a:xfrm>
            <a:off x="1491225" y="1173787"/>
            <a:ext cx="9577684" cy="5419139"/>
            <a:chOff x="1489238" y="1168893"/>
            <a:chExt cx="9577684" cy="5419139"/>
          </a:xfrm>
        </p:grpSpPr>
        <p:grpSp>
          <p:nvGrpSpPr>
            <p:cNvPr id="209" name="Group 208"/>
            <p:cNvGrpSpPr/>
            <p:nvPr/>
          </p:nvGrpSpPr>
          <p:grpSpPr>
            <a:xfrm>
              <a:off x="1489238" y="1168893"/>
              <a:ext cx="9577684" cy="5419139"/>
              <a:chOff x="1489238" y="1168893"/>
              <a:chExt cx="9577684" cy="5419139"/>
            </a:xfrm>
          </p:grpSpPr>
          <p:grpSp>
            <p:nvGrpSpPr>
              <p:cNvPr id="208" name="Group 207"/>
              <p:cNvGrpSpPr/>
              <p:nvPr/>
            </p:nvGrpSpPr>
            <p:grpSpPr>
              <a:xfrm>
                <a:off x="1489238" y="1168893"/>
                <a:ext cx="9577684" cy="5419139"/>
                <a:chOff x="1489238" y="1168893"/>
                <a:chExt cx="9577684" cy="5419139"/>
              </a:xfrm>
            </p:grpSpPr>
            <p:grpSp>
              <p:nvGrpSpPr>
                <p:cNvPr id="207" name="Group 206"/>
                <p:cNvGrpSpPr/>
                <p:nvPr/>
              </p:nvGrpSpPr>
              <p:grpSpPr>
                <a:xfrm>
                  <a:off x="1489238" y="1168893"/>
                  <a:ext cx="9577684" cy="5419139"/>
                  <a:chOff x="1489238" y="1168893"/>
                  <a:chExt cx="9577684" cy="5419139"/>
                </a:xfrm>
              </p:grpSpPr>
              <p:grpSp>
                <p:nvGrpSpPr>
                  <p:cNvPr id="206" name="Group 205"/>
                  <p:cNvGrpSpPr/>
                  <p:nvPr/>
                </p:nvGrpSpPr>
                <p:grpSpPr>
                  <a:xfrm>
                    <a:off x="1489238" y="1168893"/>
                    <a:ext cx="9577684" cy="5419139"/>
                    <a:chOff x="1489238" y="1168893"/>
                    <a:chExt cx="9577684" cy="5419139"/>
                  </a:xfrm>
                </p:grpSpPr>
                <p:grpSp>
                  <p:nvGrpSpPr>
                    <p:cNvPr id="204" name="Group 203"/>
                    <p:cNvGrpSpPr/>
                    <p:nvPr/>
                  </p:nvGrpSpPr>
                  <p:grpSpPr>
                    <a:xfrm>
                      <a:off x="1489238" y="1168893"/>
                      <a:ext cx="9577684" cy="5419139"/>
                      <a:chOff x="1489238" y="1168893"/>
                      <a:chExt cx="9577684" cy="5419139"/>
                    </a:xfrm>
                  </p:grpSpPr>
                  <p:grpSp>
                    <p:nvGrpSpPr>
                      <p:cNvPr id="1050" name="Group 1049"/>
                      <p:cNvGrpSpPr/>
                      <p:nvPr/>
                    </p:nvGrpSpPr>
                    <p:grpSpPr>
                      <a:xfrm>
                        <a:off x="1489238" y="1168893"/>
                        <a:ext cx="9577684" cy="5419139"/>
                        <a:chOff x="1489238" y="1168893"/>
                        <a:chExt cx="9577684" cy="5419139"/>
                      </a:xfrm>
                      <a:solidFill>
                        <a:schemeClr val="accent6"/>
                      </a:solidFill>
                    </p:grpSpPr>
                    <p:grpSp>
                      <p:nvGrpSpPr>
                        <p:cNvPr id="1046" name="Group 1045"/>
                        <p:cNvGrpSpPr/>
                        <p:nvPr/>
                      </p:nvGrpSpPr>
                      <p:grpSpPr>
                        <a:xfrm>
                          <a:off x="1489238" y="1168893"/>
                          <a:ext cx="9577684" cy="5419139"/>
                          <a:chOff x="1489238" y="1168893"/>
                          <a:chExt cx="9577684" cy="5419139"/>
                        </a:xfrm>
                        <a:grpFill/>
                      </p:grpSpPr>
                      <p:grpSp>
                        <p:nvGrpSpPr>
                          <p:cNvPr id="1045" name="Group 1044"/>
                          <p:cNvGrpSpPr/>
                          <p:nvPr/>
                        </p:nvGrpSpPr>
                        <p:grpSpPr>
                          <a:xfrm>
                            <a:off x="1489238" y="1168893"/>
                            <a:ext cx="9577684" cy="5419139"/>
                            <a:chOff x="1489238" y="1168893"/>
                            <a:chExt cx="9577684" cy="5419139"/>
                          </a:xfrm>
                          <a:grpFill/>
                        </p:grpSpPr>
                        <p:sp>
                          <p:nvSpPr>
                            <p:cNvPr id="571" name="MANGO BLOCK"/>
                            <p:cNvSpPr/>
                            <p:nvPr/>
                          </p:nvSpPr>
                          <p:spPr>
                            <a:xfrm>
                              <a:off x="2055237" y="5900262"/>
                              <a:ext cx="2396023" cy="6877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alpha val="99000"/>
                                    </a:schemeClr>
                                  </a:solidFill>
                                </a:rPr>
                                <a:t>29 Countries</a:t>
                              </a:r>
                            </a:p>
                            <a:p>
                              <a:pPr algn="ctr"/>
                              <a:r>
                                <a:rPr lang="en-US" sz="1400" dirty="0" smtClean="0">
                                  <a:solidFill>
                                    <a:schemeClr val="tx1">
                                      <a:alpha val="99000"/>
                                    </a:schemeClr>
                                  </a:solidFill>
                                </a:rPr>
                                <a:t>Windows Phone 7.0</a:t>
                              </a:r>
                              <a:endParaRPr lang="en-US" sz="1400" dirty="0">
                                <a:solidFill>
                                  <a:schemeClr val="tx1">
                                    <a:alpha val="99000"/>
                                  </a:schemeClr>
                                </a:solidFill>
                              </a:endParaRPr>
                            </a:p>
                          </p:txBody>
                        </p:sp>
                        <p:grpSp>
                          <p:nvGrpSpPr>
                            <p:cNvPr id="1044" name="Group 1043"/>
                            <p:cNvGrpSpPr/>
                            <p:nvPr/>
                          </p:nvGrpSpPr>
                          <p:grpSpPr>
                            <a:xfrm>
                              <a:off x="1489238" y="1168893"/>
                              <a:ext cx="9577684" cy="4188591"/>
                              <a:chOff x="1489238" y="1168893"/>
                              <a:chExt cx="9577684" cy="4188591"/>
                            </a:xfrm>
                            <a:grpFill/>
                          </p:grpSpPr>
                          <p:grpSp>
                            <p:nvGrpSpPr>
                              <p:cNvPr id="7" name="MANGO"/>
                              <p:cNvGrpSpPr/>
                              <p:nvPr/>
                            </p:nvGrpSpPr>
                            <p:grpSpPr>
                              <a:xfrm>
                                <a:off x="1489238" y="1168893"/>
                                <a:ext cx="9577684" cy="4188591"/>
                                <a:chOff x="1489238" y="1168893"/>
                                <a:chExt cx="9577684" cy="4188591"/>
                              </a:xfrm>
                              <a:grpFill/>
                            </p:grpSpPr>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MANGO"/>
                                <p:cNvGrpSpPr/>
                                <p:nvPr/>
                              </p:nvGrpSpPr>
                              <p:grpSpPr>
                                <a:xfrm>
                                  <a:off x="1489238" y="1168893"/>
                                  <a:ext cx="9577684" cy="4188591"/>
                                  <a:chOff x="1489238" y="1168893"/>
                                  <a:chExt cx="9577684" cy="4188591"/>
                                </a:xfrm>
                                <a:grpFill/>
                              </p:grpSpPr>
                              <p:sp>
                                <p:nvSpPr>
                                  <p:cNvPr id="581" name="Canada"/>
                                  <p:cNvSpPr>
                                    <a:spLocks/>
                                  </p:cNvSpPr>
                                  <p:nvPr/>
                                </p:nvSpPr>
                                <p:spPr bwMode="auto">
                                  <a:xfrm>
                                    <a:off x="2239536" y="1324832"/>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31" name="Canadian Islands"/>
                                  <p:cNvGrpSpPr/>
                                  <p:nvPr/>
                                </p:nvGrpSpPr>
                                <p:grpSpPr>
                                  <a:xfrm>
                                    <a:off x="3044511" y="1168893"/>
                                    <a:ext cx="1503632" cy="837482"/>
                                    <a:chOff x="3196911" y="1321947"/>
                                    <a:chExt cx="1503632" cy="837482"/>
                                  </a:xfrm>
                                  <a:grpFill/>
                                </p:grpSpPr>
                                <p:sp>
                                  <p:nvSpPr>
                                    <p:cNvPr id="718" name="Canada"/>
                                    <p:cNvSpPr>
                                      <a:spLocks/>
                                    </p:cNvSpPr>
                                    <p:nvPr/>
                                  </p:nvSpPr>
                                  <p:spPr bwMode="auto">
                                    <a:xfrm>
                                      <a:off x="3932019" y="1452445"/>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Canada"/>
                                    <p:cNvSpPr>
                                      <a:spLocks/>
                                    </p:cNvSpPr>
                                    <p:nvPr/>
                                  </p:nvSpPr>
                                  <p:spPr bwMode="auto">
                                    <a:xfrm>
                                      <a:off x="3285137" y="1458515"/>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Canada"/>
                                    <p:cNvSpPr>
                                      <a:spLocks/>
                                    </p:cNvSpPr>
                                    <p:nvPr/>
                                  </p:nvSpPr>
                                  <p:spPr bwMode="auto">
                                    <a:xfrm>
                                      <a:off x="3707235" y="1443340"/>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Canada"/>
                                    <p:cNvSpPr>
                                      <a:spLocks/>
                                    </p:cNvSpPr>
                                    <p:nvPr/>
                                  </p:nvSpPr>
                                  <p:spPr bwMode="auto">
                                    <a:xfrm>
                                      <a:off x="4062638" y="1321947"/>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Canada"/>
                                    <p:cNvSpPr>
                                      <a:spLocks/>
                                    </p:cNvSpPr>
                                    <p:nvPr/>
                                  </p:nvSpPr>
                                  <p:spPr bwMode="auto">
                                    <a:xfrm>
                                      <a:off x="4035300" y="1337121"/>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58" name="Iceland"/>
                              <p:cNvSpPr>
                                <a:spLocks/>
                              </p:cNvSpPr>
                              <p:nvPr/>
                            </p:nvSpPr>
                            <p:spPr bwMode="auto">
                              <a:xfrm>
                                <a:off x="4357823" y="1185681"/>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55" name="Freeform 66"/>
                          <p:cNvSpPr>
                            <a:spLocks/>
                          </p:cNvSpPr>
                          <p:nvPr/>
                        </p:nvSpPr>
                        <p:spPr bwMode="auto">
                          <a:xfrm>
                            <a:off x="9553373" y="1739652"/>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36" name="Freeform 24"/>
                        <p:cNvSpPr>
                          <a:spLocks/>
                        </p:cNvSpPr>
                        <p:nvPr/>
                      </p:nvSpPr>
                      <p:spPr bwMode="auto">
                        <a:xfrm>
                          <a:off x="3880946" y="5547387"/>
                          <a:ext cx="94167" cy="78906"/>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73"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1" name="Brazil"/>
                    <p:cNvSpPr>
                      <a:spLocks/>
                    </p:cNvSpPr>
                    <p:nvPr/>
                  </p:nvSpPr>
                  <p:spPr bwMode="auto">
                    <a:xfrm>
                      <a:off x="3417818" y="3483286"/>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5" name="Russia"/>
                  <p:cNvSpPr>
                    <a:spLocks/>
                  </p:cNvSpPr>
                  <p:nvPr/>
                </p:nvSpPr>
                <p:spPr bwMode="auto">
                  <a:xfrm>
                    <a:off x="6451812" y="1248452"/>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South Africa"/>
                  <p:cNvSpPr>
                    <a:spLocks/>
                  </p:cNvSpPr>
                  <p:nvPr/>
                </p:nvSpPr>
                <p:spPr bwMode="auto">
                  <a:xfrm>
                    <a:off x="6275183" y="4539699"/>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7" name="Portugal"/>
                <p:cNvSpPr>
                  <a:spLocks/>
                </p:cNvSpPr>
                <p:nvPr/>
              </p:nvSpPr>
              <p:spPr bwMode="auto">
                <a:xfrm>
                  <a:off x="5514113" y="2129076"/>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8"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9" name="Poland"/>
                <p:cNvSpPr>
                  <a:spLocks/>
                </p:cNvSpPr>
                <p:nvPr/>
              </p:nvSpPr>
              <p:spPr bwMode="auto">
                <a:xfrm>
                  <a:off x="6157887" y="173361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0"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1" name="Norway"/>
                <p:cNvSpPr>
                  <a:spLocks/>
                </p:cNvSpPr>
                <p:nvPr/>
              </p:nvSpPr>
              <p:spPr bwMode="auto">
                <a:xfrm>
                  <a:off x="5901555" y="1342664"/>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3"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96"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accent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49" name="Group 1048"/>
          <p:cNvGrpSpPr/>
          <p:nvPr/>
        </p:nvGrpSpPr>
        <p:grpSpPr>
          <a:xfrm>
            <a:off x="2857040" y="1375800"/>
            <a:ext cx="7821530" cy="5212232"/>
            <a:chOff x="2857040" y="1375800"/>
            <a:chExt cx="7821530" cy="5212232"/>
          </a:xfrm>
        </p:grpSpPr>
        <p:grpSp>
          <p:nvGrpSpPr>
            <p:cNvPr id="1048" name="Group 1047"/>
            <p:cNvGrpSpPr/>
            <p:nvPr/>
          </p:nvGrpSpPr>
          <p:grpSpPr>
            <a:xfrm>
              <a:off x="2857040" y="1375800"/>
              <a:ext cx="7821530" cy="5212232"/>
              <a:chOff x="2857040" y="1375800"/>
              <a:chExt cx="7821530" cy="5212232"/>
            </a:xfrm>
          </p:grpSpPr>
          <p:grpSp>
            <p:nvGrpSpPr>
              <p:cNvPr id="1047" name="Group 1046"/>
              <p:cNvGrpSpPr/>
              <p:nvPr/>
            </p:nvGrpSpPr>
            <p:grpSpPr>
              <a:xfrm>
                <a:off x="2857040" y="1375800"/>
                <a:ext cx="7821530" cy="5212232"/>
                <a:chOff x="2857040" y="1375800"/>
                <a:chExt cx="7821530" cy="5212232"/>
              </a:xfrm>
            </p:grpSpPr>
            <p:grpSp>
              <p:nvGrpSpPr>
                <p:cNvPr id="1037" name="Group 1036"/>
                <p:cNvGrpSpPr/>
                <p:nvPr/>
              </p:nvGrpSpPr>
              <p:grpSpPr>
                <a:xfrm>
                  <a:off x="2857040" y="1375800"/>
                  <a:ext cx="7728696" cy="5212232"/>
                  <a:chOff x="2857040" y="1375800"/>
                  <a:chExt cx="7728696" cy="5212232"/>
                </a:xfrm>
                <a:solidFill>
                  <a:schemeClr val="accent3"/>
                </a:solidFill>
              </p:grpSpPr>
              <p:grpSp>
                <p:nvGrpSpPr>
                  <p:cNvPr id="6" name="Group 5"/>
                  <p:cNvGrpSpPr/>
                  <p:nvPr/>
                </p:nvGrpSpPr>
                <p:grpSpPr>
                  <a:xfrm>
                    <a:off x="2857040" y="1375800"/>
                    <a:ext cx="7728696" cy="5212232"/>
                    <a:chOff x="2857040" y="1375800"/>
                    <a:chExt cx="7728696" cy="5212232"/>
                  </a:xfrm>
                  <a:grpFill/>
                </p:grpSpPr>
                <p:grpSp>
                  <p:nvGrpSpPr>
                    <p:cNvPr id="5" name="Group 4"/>
                    <p:cNvGrpSpPr/>
                    <p:nvPr/>
                  </p:nvGrpSpPr>
                  <p:grpSpPr>
                    <a:xfrm>
                      <a:off x="2857040" y="1375800"/>
                      <a:ext cx="7728696" cy="5212232"/>
                      <a:chOff x="2857040" y="1375800"/>
                      <a:chExt cx="7728696" cy="5212232"/>
                    </a:xfrm>
                    <a:grpFill/>
                  </p:grpSpPr>
                  <p:grpSp>
                    <p:nvGrpSpPr>
                      <p:cNvPr id="4" name="Group 3"/>
                      <p:cNvGrpSpPr/>
                      <p:nvPr/>
                    </p:nvGrpSpPr>
                    <p:grpSpPr>
                      <a:xfrm>
                        <a:off x="2857040" y="1375800"/>
                        <a:ext cx="7728696" cy="5212232"/>
                        <a:chOff x="2857040" y="1375800"/>
                        <a:chExt cx="7728696" cy="5212232"/>
                      </a:xfrm>
                      <a:grpFill/>
                    </p:grpSpPr>
                    <p:grpSp>
                      <p:nvGrpSpPr>
                        <p:cNvPr id="2" name="Group 1"/>
                        <p:cNvGrpSpPr/>
                        <p:nvPr/>
                      </p:nvGrpSpPr>
                      <p:grpSpPr>
                        <a:xfrm>
                          <a:off x="2857040" y="1375800"/>
                          <a:ext cx="7728696" cy="3605366"/>
                          <a:chOff x="2857040" y="1375800"/>
                          <a:chExt cx="7728696" cy="3605366"/>
                        </a:xfrm>
                        <a:grpFill/>
                      </p:grpSpPr>
                      <p:grpSp>
                        <p:nvGrpSpPr>
                          <p:cNvPr id="1035" name="APOLLO"/>
                          <p:cNvGrpSpPr/>
                          <p:nvPr/>
                        </p:nvGrpSpPr>
                        <p:grpSpPr>
                          <a:xfrm>
                            <a:off x="2857040" y="1375800"/>
                            <a:ext cx="6995071" cy="3605366"/>
                            <a:chOff x="2857040" y="1375800"/>
                            <a:chExt cx="6995071" cy="3605366"/>
                          </a:xfrm>
                          <a:grpFill/>
                        </p:grpSpPr>
                        <p:sp>
                          <p:nvSpPr>
                            <p:cNvPr id="686" name="Cyprus"/>
                            <p:cNvSpPr>
                              <a:spLocks/>
                            </p:cNvSpPr>
                            <p:nvPr/>
                          </p:nvSpPr>
                          <p:spPr bwMode="auto">
                            <a:xfrm>
                              <a:off x="6803820" y="2335177"/>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Greenland"/>
                            <p:cNvSpPr>
                              <a:spLocks/>
                            </p:cNvSpPr>
                            <p:nvPr/>
                          </p:nvSpPr>
                          <p:spPr bwMode="auto">
                            <a:xfrm>
                              <a:off x="4539047" y="1375800"/>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Azerbaijan"/>
                            <p:cNvSpPr>
                              <a:spLocks/>
                            </p:cNvSpPr>
                            <p:nvPr/>
                          </p:nvSpPr>
                          <p:spPr bwMode="auto">
                            <a:xfrm>
                              <a:off x="7117988" y="2204293"/>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Serbia"/>
                            <p:cNvSpPr>
                              <a:spLocks/>
                            </p:cNvSpPr>
                            <p:nvPr/>
                          </p:nvSpPr>
                          <p:spPr bwMode="auto">
                            <a:xfrm>
                              <a:off x="6338152" y="199612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alpha val="99000"/>
                                  </a:schemeClr>
                                </a:solidFill>
                              </a:endParaRPr>
                            </a:p>
                          </p:txBody>
                        </p:sp>
                        <p:grpSp>
                          <p:nvGrpSpPr>
                            <p:cNvPr id="1034" name="APOLLO"/>
                            <p:cNvGrpSpPr/>
                            <p:nvPr/>
                          </p:nvGrpSpPr>
                          <p:grpSpPr>
                            <a:xfrm>
                              <a:off x="2857040" y="1549591"/>
                              <a:ext cx="6995071" cy="3431575"/>
                              <a:chOff x="2857040" y="1549591"/>
                              <a:chExt cx="6995071" cy="3431575"/>
                            </a:xfrm>
                            <a:grpFill/>
                          </p:grpSpPr>
                          <p:sp>
                            <p:nvSpPr>
                              <p:cNvPr id="644" name="Albania"/>
                              <p:cNvSpPr>
                                <a:spLocks/>
                              </p:cNvSpPr>
                              <p:nvPr/>
                            </p:nvSpPr>
                            <p:spPr bwMode="auto">
                              <a:xfrm>
                                <a:off x="6340352" y="2112455"/>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9"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2"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695" name="Equatorial Guinea"/>
                              <p:cNvSpPr>
                                <a:spLocks/>
                              </p:cNvSpPr>
                              <p:nvPr/>
                            </p:nvSpPr>
                            <p:spPr bwMode="auto">
                              <a:xfrm>
                                <a:off x="6079114" y="3601180"/>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00" name="Faroe Islands"/>
                              <p:cNvGrpSpPr/>
                              <p:nvPr/>
                            </p:nvGrpSpPr>
                            <p:grpSpPr>
                              <a:xfrm>
                                <a:off x="5562300" y="1551091"/>
                                <a:ext cx="31823" cy="21631"/>
                                <a:chOff x="5093520" y="2991541"/>
                                <a:chExt cx="31823" cy="21631"/>
                              </a:xfrm>
                              <a:grpFill/>
                            </p:grpSpPr>
                            <p:sp>
                              <p:nvSpPr>
                                <p:cNvPr id="701"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12" name="Gambia"/>
                              <p:cNvSpPr>
                                <a:spLocks/>
                              </p:cNvSpPr>
                              <p:nvPr/>
                            </p:nvSpPr>
                            <p:spPr bwMode="auto">
                              <a:xfrm>
                                <a:off x="5258967" y="3154212"/>
                                <a:ext cx="94167" cy="27314"/>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0"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2"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05"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Swaziland"/>
                              <p:cNvSpPr>
                                <a:spLocks/>
                              </p:cNvSpPr>
                              <p:nvPr/>
                            </p:nvSpPr>
                            <p:spPr bwMode="auto">
                              <a:xfrm>
                                <a:off x="6731791" y="4677981"/>
                                <a:ext cx="45565" cy="6069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Tajikistan"/>
                              <p:cNvSpPr>
                                <a:spLocks/>
                              </p:cNvSpPr>
                              <p:nvPr/>
                            </p:nvSpPr>
                            <p:spPr bwMode="auto">
                              <a:xfrm>
                                <a:off x="7757205" y="2170910"/>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29" name="Apollo"/>
                              <p:cNvGrpSpPr/>
                              <p:nvPr/>
                            </p:nvGrpSpPr>
                            <p:grpSpPr>
                              <a:xfrm>
                                <a:off x="2857040" y="1549591"/>
                                <a:ext cx="6995071" cy="3431575"/>
                                <a:chOff x="2857040" y="1549591"/>
                                <a:chExt cx="6995071" cy="3431575"/>
                              </a:xfrm>
                              <a:grpFill/>
                            </p:grpSpPr>
                            <p:grpSp>
                              <p:nvGrpSpPr>
                                <p:cNvPr id="696" name="Faroe Islands"/>
                                <p:cNvGrpSpPr/>
                                <p:nvPr/>
                              </p:nvGrpSpPr>
                              <p:grpSpPr>
                                <a:xfrm>
                                  <a:off x="5560800" y="1549591"/>
                                  <a:ext cx="31823" cy="21631"/>
                                  <a:chOff x="5093520" y="2991541"/>
                                  <a:chExt cx="31823" cy="21631"/>
                                </a:xfrm>
                                <a:grpFill/>
                              </p:grpSpPr>
                              <p:sp>
                                <p:nvSpPr>
                                  <p:cNvPr id="697"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Yemen"/>
                                <p:cNvSpPr>
                                  <a:spLocks/>
                                </p:cNvSpPr>
                                <p:nvPr/>
                              </p:nvSpPr>
                              <p:spPr bwMode="auto">
                                <a:xfrm>
                                  <a:off x="7148365" y="2963002"/>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belize"/>
                                <p:cNvSpPr>
                                  <a:spLocks/>
                                </p:cNvSpPr>
                                <p:nvPr/>
                              </p:nvSpPr>
                              <p:spPr bwMode="auto">
                                <a:xfrm>
                                  <a:off x="2957938" y="2981211"/>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Azerbaijan"/>
                                <p:cNvSpPr>
                                  <a:spLocks/>
                                </p:cNvSpPr>
                                <p:nvPr/>
                              </p:nvSpPr>
                              <p:spPr bwMode="auto">
                                <a:xfrm>
                                  <a:off x="7101219" y="2125388"/>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Bahamas"/>
                                <p:cNvSpPr>
                                  <a:spLocks/>
                                </p:cNvSpPr>
                                <p:nvPr/>
                              </p:nvSpPr>
                              <p:spPr bwMode="auto">
                                <a:xfrm rot="9136277">
                                  <a:off x="3363739" y="2744850"/>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Bhutan"/>
                                <p:cNvSpPr>
                                  <a:spLocks/>
                                </p:cNvSpPr>
                                <p:nvPr/>
                              </p:nvSpPr>
                              <p:spPr bwMode="auto">
                                <a:xfrm>
                                  <a:off x="8524415" y="2589717"/>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Brunei"/>
                                <p:cNvSpPr>
                                  <a:spLocks/>
                                </p:cNvSpPr>
                                <p:nvPr/>
                              </p:nvSpPr>
                              <p:spPr bwMode="auto">
                                <a:xfrm>
                                  <a:off x="9432670" y="3463748"/>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Gabon"/>
                                <p:cNvSpPr>
                                  <a:spLocks/>
                                </p:cNvSpPr>
                                <p:nvPr/>
                              </p:nvSpPr>
                              <p:spPr bwMode="auto">
                                <a:xfrm>
                                  <a:off x="6060139" y="3592728"/>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Geogia"/>
                                <p:cNvSpPr>
                                  <a:spLocks/>
                                </p:cNvSpPr>
                                <p:nvPr/>
                              </p:nvSpPr>
                              <p:spPr bwMode="auto">
                                <a:xfrm>
                                  <a:off x="6902827" y="2058621"/>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Kyrgyzstan"/>
                                <p:cNvSpPr>
                                  <a:spLocks/>
                                </p:cNvSpPr>
                                <p:nvPr/>
                              </p:nvSpPr>
                              <p:spPr bwMode="auto">
                                <a:xfrm>
                                  <a:off x="7801458" y="2088970"/>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ebanon"/>
                                <p:cNvSpPr>
                                  <a:spLocks/>
                                </p:cNvSpPr>
                                <p:nvPr/>
                              </p:nvSpPr>
                              <p:spPr bwMode="auto">
                                <a:xfrm>
                                  <a:off x="6844600" y="2375971"/>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bya"/>
                                <p:cNvSpPr>
                                  <a:spLocks/>
                                </p:cNvSpPr>
                                <p:nvPr/>
                              </p:nvSpPr>
                              <p:spPr bwMode="auto">
                                <a:xfrm>
                                  <a:off x="6051776" y="2422331"/>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Macao SAR"/>
                                <p:cNvSpPr>
                                  <a:spLocks/>
                                </p:cNvSpPr>
                                <p:nvPr/>
                              </p:nvSpPr>
                              <p:spPr bwMode="black">
                                <a:xfrm>
                                  <a:off x="9283262" y="2712879"/>
                                  <a:ext cx="60032" cy="114351"/>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grpFill/>
                                <a:ln>
                                  <a:solidFill>
                                    <a:schemeClr val="tx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359" name="Ecuador"/>
                                <p:cNvSpPr>
                                  <a:spLocks/>
                                </p:cNvSpPr>
                                <p:nvPr/>
                              </p:nvSpPr>
                              <p:spPr bwMode="auto">
                                <a:xfrm>
                                  <a:off x="3184512" y="3649701"/>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Afghanistan"/>
                                <p:cNvSpPr>
                                  <a:spLocks/>
                                </p:cNvSpPr>
                                <p:nvPr/>
                              </p:nvSpPr>
                              <p:spPr bwMode="auto">
                                <a:xfrm>
                                  <a:off x="7608362" y="2231607"/>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9"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1"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3"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4"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5"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6"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Kenya"/>
                                <p:cNvSpPr>
                                  <a:spLocks/>
                                </p:cNvSpPr>
                                <p:nvPr/>
                              </p:nvSpPr>
                              <p:spPr bwMode="auto">
                                <a:xfrm>
                                  <a:off x="6876359"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Madagascar"/>
                                <p:cNvSpPr>
                                  <a:spLocks/>
                                </p:cNvSpPr>
                                <p:nvPr/>
                              </p:nvSpPr>
                              <p:spPr bwMode="auto">
                                <a:xfrm>
                                  <a:off x="7121026"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Mauritania"/>
                                <p:cNvSpPr>
                                  <a:spLocks/>
                                </p:cNvSpPr>
                                <p:nvPr/>
                              </p:nvSpPr>
                              <p:spPr bwMode="auto">
                                <a:xfrm>
                                  <a:off x="5261989" y="2637160"/>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Mongolia"/>
                                <p:cNvSpPr>
                                  <a:spLocks/>
                                </p:cNvSpPr>
                                <p:nvPr/>
                              </p:nvSpPr>
                              <p:spPr bwMode="auto">
                                <a:xfrm>
                                  <a:off x="8214577" y="17945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Mozambique"/>
                                <p:cNvSpPr>
                                  <a:spLocks/>
                                </p:cNvSpPr>
                                <p:nvPr/>
                              </p:nvSpPr>
                              <p:spPr bwMode="auto">
                                <a:xfrm>
                                  <a:off x="6738283"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Myanmar"/>
                                <p:cNvSpPr>
                                  <a:spLocks/>
                                </p:cNvSpPr>
                                <p:nvPr/>
                              </p:nvSpPr>
                              <p:spPr bwMode="auto">
                                <a:xfrm>
                                  <a:off x="8667646" y="2577578"/>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Namibia"/>
                                <p:cNvSpPr>
                                  <a:spLocks/>
                                </p:cNvSpPr>
                                <p:nvPr/>
                              </p:nvSpPr>
                              <p:spPr bwMode="auto">
                                <a:xfrm>
                                  <a:off x="6155056" y="4352955"/>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San Marino"/>
                                <p:cNvSpPr>
                                  <a:spLocks/>
                                </p:cNvSpPr>
                                <p:nvPr/>
                              </p:nvSpPr>
                              <p:spPr bwMode="auto">
                                <a:xfrm>
                                  <a:off x="6145471" y="2065858"/>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Somalia"/>
                                <p:cNvSpPr>
                                  <a:spLocks/>
                                </p:cNvSpPr>
                                <p:nvPr/>
                              </p:nvSpPr>
                              <p:spPr bwMode="auto">
                                <a:xfrm>
                                  <a:off x="7105838"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41" name="East Timor (Timor-Leste)"/>
                                <p:cNvGrpSpPr/>
                                <p:nvPr/>
                              </p:nvGrpSpPr>
                              <p:grpSpPr>
                                <a:xfrm>
                                  <a:off x="9743366" y="3990174"/>
                                  <a:ext cx="108745" cy="46036"/>
                                  <a:chOff x="7387430" y="3852863"/>
                                  <a:chExt cx="108745" cy="46036"/>
                                </a:xfrm>
                                <a:grp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521"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Turkmenistan"/>
                                <p:cNvSpPr>
                                  <a:spLocks/>
                                </p:cNvSpPr>
                                <p:nvPr/>
                              </p:nvSpPr>
                              <p:spPr bwMode="auto">
                                <a:xfrm>
                                  <a:off x="7319129" y="210968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542" name="Freeform 195"/>
                          <p:cNvSpPr>
                            <a:spLocks/>
                          </p:cNvSpPr>
                          <p:nvPr/>
                        </p:nvSpPr>
                        <p:spPr bwMode="auto">
                          <a:xfrm>
                            <a:off x="10278934" y="3780270"/>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69" name="APOLLO BLOCK"/>
                        <p:cNvSpPr/>
                        <p:nvPr/>
                      </p:nvSpPr>
                      <p:spPr>
                        <a:xfrm>
                          <a:off x="7852963" y="5904910"/>
                          <a:ext cx="2396023" cy="6831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b="1" dirty="0" smtClean="0">
                              <a:solidFill>
                                <a:schemeClr val="tx1">
                                  <a:alpha val="99000"/>
                                </a:schemeClr>
                              </a:solidFill>
                            </a:rPr>
                            <a:t>180+ Countries</a:t>
                          </a:r>
                        </a:p>
                        <a:p>
                          <a:pPr algn="ctr"/>
                          <a:r>
                            <a:rPr lang="en-US" sz="1400" dirty="0" smtClean="0">
                              <a:solidFill>
                                <a:schemeClr val="tx1">
                                  <a:alpha val="99000"/>
                                </a:schemeClr>
                              </a:solidFill>
                            </a:rPr>
                            <a:t>Windows Phone 8</a:t>
                          </a:r>
                          <a:endParaRPr lang="en-US" sz="1400" dirty="0">
                            <a:solidFill>
                              <a:schemeClr val="tx1">
                                <a:alpha val="99000"/>
                              </a:schemeClr>
                            </a:solidFill>
                          </a:endParaRPr>
                        </a:p>
                      </p:txBody>
                    </p:sp>
                  </p:grpSp>
                  <p:sp>
                    <p:nvSpPr>
                      <p:cNvPr id="550" name="Freeform 61"/>
                      <p:cNvSpPr>
                        <a:spLocks/>
                      </p:cNvSpPr>
                      <p:nvPr/>
                    </p:nvSpPr>
                    <p:spPr bwMode="auto">
                      <a:xfrm>
                        <a:off x="5255899" y="2621778"/>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52" name="Freeform 19"/>
                    <p:cNvSpPr>
                      <a:spLocks/>
                    </p:cNvSpPr>
                    <p:nvPr/>
                  </p:nvSpPr>
                  <p:spPr bwMode="auto">
                    <a:xfrm>
                      <a:off x="4030845" y="3463559"/>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54" name="Lithuania"/>
                  <p:cNvSpPr>
                    <a:spLocks/>
                  </p:cNvSpPr>
                  <p:nvPr/>
                </p:nvSpPr>
                <p:spPr bwMode="auto">
                  <a:xfrm>
                    <a:off x="6339803" y="1702111"/>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59" name="Freeform 132"/>
                <p:cNvSpPr>
                  <a:spLocks/>
                </p:cNvSpPr>
                <p:nvPr/>
              </p:nvSpPr>
              <p:spPr bwMode="auto">
                <a:xfrm>
                  <a:off x="10541876" y="3850102"/>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60" name="Botswana"/>
              <p:cNvSpPr>
                <a:spLocks/>
              </p:cNvSpPr>
              <p:nvPr/>
            </p:nvSpPr>
            <p:spPr bwMode="auto">
              <a:xfrm>
                <a:off x="6398067" y="4380846"/>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35" name="Freeform 8"/>
            <p:cNvSpPr>
              <a:spLocks/>
            </p:cNvSpPr>
            <p:nvPr/>
          </p:nvSpPr>
          <p:spPr bwMode="auto">
            <a:xfrm>
              <a:off x="3944737" y="5556492"/>
              <a:ext cx="118469" cy="6069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3" name="Freeform 67"/>
          <p:cNvSpPr>
            <a:spLocks/>
          </p:cNvSpPr>
          <p:nvPr/>
        </p:nvSpPr>
        <p:spPr bwMode="auto">
          <a:xfrm>
            <a:off x="9186623" y="2905340"/>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14" name="Group 213"/>
          <p:cNvGrpSpPr/>
          <p:nvPr/>
        </p:nvGrpSpPr>
        <p:grpSpPr>
          <a:xfrm>
            <a:off x="3035397" y="1448619"/>
            <a:ext cx="7266040" cy="5139413"/>
            <a:chOff x="3035397" y="1448619"/>
            <a:chExt cx="7266040" cy="5139413"/>
          </a:xfrm>
        </p:grpSpPr>
        <p:grpSp>
          <p:nvGrpSpPr>
            <p:cNvPr id="213" name="Group 212"/>
            <p:cNvGrpSpPr/>
            <p:nvPr/>
          </p:nvGrpSpPr>
          <p:grpSpPr>
            <a:xfrm>
              <a:off x="3035397" y="1448619"/>
              <a:ext cx="7266040" cy="5139413"/>
              <a:chOff x="3035397" y="1448619"/>
              <a:chExt cx="7266040" cy="5139413"/>
            </a:xfrm>
          </p:grpSpPr>
          <p:grpSp>
            <p:nvGrpSpPr>
              <p:cNvPr id="205" name="Group 204"/>
              <p:cNvGrpSpPr/>
              <p:nvPr/>
            </p:nvGrpSpPr>
            <p:grpSpPr>
              <a:xfrm>
                <a:off x="3035397" y="1448619"/>
                <a:ext cx="7266040" cy="5139413"/>
                <a:chOff x="3035397" y="1448619"/>
                <a:chExt cx="7266040" cy="5139413"/>
              </a:xfrm>
            </p:grpSpPr>
            <p:grpSp>
              <p:nvGrpSpPr>
                <p:cNvPr id="1042" name="Group 1041"/>
                <p:cNvGrpSpPr/>
                <p:nvPr/>
              </p:nvGrpSpPr>
              <p:grpSpPr>
                <a:xfrm>
                  <a:off x="3035397" y="1448619"/>
                  <a:ext cx="7266040" cy="5139413"/>
                  <a:chOff x="3035397" y="1448619"/>
                  <a:chExt cx="7266040" cy="5139413"/>
                </a:xfrm>
              </p:grpSpPr>
              <p:sp>
                <p:nvSpPr>
                  <p:cNvPr id="570" name="TANGO BLOCK"/>
                  <p:cNvSpPr/>
                  <p:nvPr/>
                </p:nvSpPr>
                <p:spPr>
                  <a:xfrm>
                    <a:off x="4954100" y="5900262"/>
                    <a:ext cx="2396023" cy="687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2400" b="1" dirty="0" smtClean="0">
                        <a:solidFill>
                          <a:schemeClr val="tx1">
                            <a:alpha val="99000"/>
                          </a:schemeClr>
                        </a:solidFill>
                      </a:rPr>
                      <a:t>63 Countries</a:t>
                    </a:r>
                  </a:p>
                  <a:p>
                    <a:pPr algn="ctr"/>
                    <a:r>
                      <a:rPr lang="en-US" sz="1400" dirty="0" smtClean="0">
                        <a:solidFill>
                          <a:schemeClr val="tx1">
                            <a:alpha val="99000"/>
                          </a:schemeClr>
                        </a:solidFill>
                      </a:rPr>
                      <a:t>Windows Phone 7.5</a:t>
                    </a:r>
                  </a:p>
                </p:txBody>
              </p:sp>
              <p:grpSp>
                <p:nvGrpSpPr>
                  <p:cNvPr id="1038" name="Group 1037"/>
                  <p:cNvGrpSpPr/>
                  <p:nvPr/>
                </p:nvGrpSpPr>
                <p:grpSpPr>
                  <a:xfrm>
                    <a:off x="3035397" y="1448619"/>
                    <a:ext cx="7266040" cy="2640635"/>
                    <a:chOff x="3035397" y="1448619"/>
                    <a:chExt cx="7266040" cy="2640635"/>
                  </a:xfrm>
                </p:grpSpPr>
                <p:grpSp>
                  <p:nvGrpSpPr>
                    <p:cNvPr id="1027" name="TANGO"/>
                    <p:cNvGrpSpPr/>
                    <p:nvPr/>
                  </p:nvGrpSpPr>
                  <p:grpSpPr>
                    <a:xfrm>
                      <a:off x="3035397" y="1448619"/>
                      <a:ext cx="7266040" cy="2640635"/>
                      <a:chOff x="3035397" y="1448619"/>
                      <a:chExt cx="7266040" cy="2640635"/>
                    </a:xfrm>
                  </p:grpSpPr>
                  <p:sp>
                    <p:nvSpPr>
                      <p:cNvPr id="625" name="Israel"/>
                      <p:cNvSpPr>
                        <a:spLocks/>
                      </p:cNvSpPr>
                      <p:nvPr/>
                    </p:nvSpPr>
                    <p:spPr bwMode="auto">
                      <a:xfrm>
                        <a:off x="6827893" y="2425837"/>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Qatar"/>
                      <p:cNvSpPr>
                        <a:spLocks/>
                      </p:cNvSpPr>
                      <p:nvPr/>
                    </p:nvSpPr>
                    <p:spPr bwMode="auto">
                      <a:xfrm>
                        <a:off x="7357962" y="2680760"/>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Romania"/>
                      <p:cNvSpPr>
                        <a:spLocks/>
                      </p:cNvSpPr>
                      <p:nvPr/>
                    </p:nvSpPr>
                    <p:spPr bwMode="auto">
                      <a:xfrm>
                        <a:off x="6361616" y="1922054"/>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UAE"/>
                      <p:cNvSpPr>
                        <a:spLocks/>
                      </p:cNvSpPr>
                      <p:nvPr/>
                    </p:nvSpPr>
                    <p:spPr bwMode="auto">
                      <a:xfrm>
                        <a:off x="7391376" y="2680762"/>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Malaysia"/>
                      <p:cNvSpPr>
                        <a:spLocks/>
                      </p:cNvSpPr>
                      <p:nvPr/>
                    </p:nvSpPr>
                    <p:spPr bwMode="auto">
                      <a:xfrm>
                        <a:off x="8986138" y="3403053"/>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24" name="TANGO"/>
                      <p:cNvGrpSpPr/>
                      <p:nvPr/>
                    </p:nvGrpSpPr>
                    <p:grpSpPr>
                      <a:xfrm>
                        <a:off x="3035397" y="1448619"/>
                        <a:ext cx="7266040" cy="2640635"/>
                        <a:chOff x="3035397" y="1448619"/>
                        <a:chExt cx="7266040" cy="2640635"/>
                      </a:xfrm>
                    </p:grpSpPr>
                    <p:sp>
                      <p:nvSpPr>
                        <p:cNvPr id="618" name="Bulgaria"/>
                        <p:cNvSpPr>
                          <a:spLocks/>
                        </p:cNvSpPr>
                        <p:nvPr/>
                      </p:nvSpPr>
                      <p:spPr bwMode="auto">
                        <a:xfrm>
                          <a:off x="6425406" y="2055587"/>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Costa Rica"/>
                        <p:cNvSpPr>
                          <a:spLocks/>
                        </p:cNvSpPr>
                        <p:nvPr/>
                      </p:nvSpPr>
                      <p:spPr bwMode="auto">
                        <a:xfrm>
                          <a:off x="3035397" y="3267895"/>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Croatia and Slovenia"/>
                        <p:cNvSpPr>
                          <a:spLocks/>
                        </p:cNvSpPr>
                        <p:nvPr/>
                      </p:nvSpPr>
                      <p:spPr bwMode="auto">
                        <a:xfrm>
                          <a:off x="6161877" y="1976352"/>
                          <a:ext cx="294651" cy="191195"/>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Slovakia"/>
                        <p:cNvSpPr>
                          <a:spLocks/>
                        </p:cNvSpPr>
                        <p:nvPr/>
                      </p:nvSpPr>
                      <p:spPr bwMode="auto">
                        <a:xfrm>
                          <a:off x="6263638" y="1883984"/>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Iceland"/>
                        <p:cNvSpPr>
                          <a:spLocks/>
                        </p:cNvSpPr>
                        <p:nvPr/>
                      </p:nvSpPr>
                      <p:spPr bwMode="auto">
                        <a:xfrm>
                          <a:off x="5198199" y="1448619"/>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Iraq"/>
                        <p:cNvSpPr>
                          <a:spLocks/>
                        </p:cNvSpPr>
                        <p:nvPr/>
                      </p:nvSpPr>
                      <p:spPr bwMode="auto">
                        <a:xfrm>
                          <a:off x="6950918" y="2272953"/>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Kazakhstan"/>
                        <p:cNvSpPr>
                          <a:spLocks/>
                        </p:cNvSpPr>
                        <p:nvPr/>
                      </p:nvSpPr>
                      <p:spPr bwMode="auto">
                        <a:xfrm>
                          <a:off x="7083469" y="171934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atvia"/>
                        <p:cNvSpPr>
                          <a:spLocks/>
                        </p:cNvSpPr>
                        <p:nvPr/>
                      </p:nvSpPr>
                      <p:spPr bwMode="auto">
                        <a:xfrm>
                          <a:off x="6335648" y="165043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Saudi Arabia"/>
                        <p:cNvSpPr>
                          <a:spLocks/>
                        </p:cNvSpPr>
                        <p:nvPr/>
                      </p:nvSpPr>
                      <p:spPr bwMode="auto">
                        <a:xfrm>
                          <a:off x="6856752" y="2459219"/>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Thailand"/>
                        <p:cNvSpPr>
                          <a:spLocks/>
                        </p:cNvSpPr>
                        <p:nvPr/>
                      </p:nvSpPr>
                      <p:spPr bwMode="auto">
                        <a:xfrm>
                          <a:off x="8849445" y="2902305"/>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Turkey"/>
                        <p:cNvSpPr>
                          <a:spLocks/>
                        </p:cNvSpPr>
                        <p:nvPr/>
                      </p:nvSpPr>
                      <p:spPr bwMode="auto">
                        <a:xfrm>
                          <a:off x="6559062" y="2124079"/>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Ukraine"/>
                        <p:cNvSpPr>
                          <a:spLocks/>
                        </p:cNvSpPr>
                        <p:nvPr/>
                      </p:nvSpPr>
                      <p:spPr bwMode="auto">
                        <a:xfrm>
                          <a:off x="6398067" y="1785486"/>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China"/>
                        <p:cNvSpPr>
                          <a:spLocks/>
                        </p:cNvSpPr>
                        <p:nvPr/>
                      </p:nvSpPr>
                      <p:spPr bwMode="auto">
                        <a:xfrm>
                          <a:off x="7938152" y="176424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Philippines"/>
                        <p:cNvSpPr>
                          <a:spLocks/>
                        </p:cNvSpPr>
                        <p:nvPr/>
                      </p:nvSpPr>
                      <p:spPr bwMode="auto">
                        <a:xfrm>
                          <a:off x="9523800" y="2947828"/>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2"/>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57" name="Freeform 242"/>
                    <p:cNvSpPr>
                      <a:spLocks/>
                    </p:cNvSpPr>
                    <p:nvPr/>
                  </p:nvSpPr>
                  <p:spPr bwMode="auto">
                    <a:xfrm>
                      <a:off x="6537661" y="212235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74"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accent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0" name="Peru"/>
              <p:cNvSpPr>
                <a:spLocks/>
              </p:cNvSpPr>
              <p:nvPr/>
            </p:nvSpPr>
            <p:spPr bwMode="auto">
              <a:xfrm>
                <a:off x="3168847" y="3709309"/>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accent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Argentina"/>
              <p:cNvSpPr>
                <a:spLocks/>
              </p:cNvSpPr>
              <p:nvPr/>
            </p:nvSpPr>
            <p:spPr bwMode="auto">
              <a:xfrm>
                <a:off x="3659427" y="4540272"/>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accent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4" name="Freeform 67"/>
            <p:cNvSpPr>
              <a:spLocks/>
            </p:cNvSpPr>
            <p:nvPr/>
          </p:nvSpPr>
          <p:spPr bwMode="auto">
            <a:xfrm>
              <a:off x="9186605" y="2905322"/>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55" name="Table 54"/>
          <p:cNvGraphicFramePr>
            <a:graphicFrameLocks noGrp="1"/>
          </p:cNvGraphicFramePr>
          <p:nvPr>
            <p:extLst>
              <p:ext uri="{D42A27DB-BD31-4B8C-83A1-F6EECF244321}">
                <p14:modId xmlns:p14="http://schemas.microsoft.com/office/powerpoint/2010/main" val="2565825544"/>
              </p:ext>
            </p:extLst>
          </p:nvPr>
        </p:nvGraphicFramePr>
        <p:xfrm>
          <a:off x="277884" y="3692496"/>
          <a:ext cx="1591712" cy="2103138"/>
        </p:xfrm>
        <a:graphic>
          <a:graphicData uri="http://schemas.openxmlformats.org/drawingml/2006/table">
            <a:tbl>
              <a:tblPr firstRow="1" bandRow="1">
                <a:tableStyleId>{5C22544A-7EE6-4342-B048-85BDC9FD1C3A}</a:tableStyleId>
              </a:tblPr>
              <a:tblGrid>
                <a:gridCol w="795856"/>
                <a:gridCol w="795856"/>
              </a:tblGrid>
              <a:tr h="704262">
                <a:tc>
                  <a:txBody>
                    <a:bodyPr/>
                    <a:lstStyle/>
                    <a:p>
                      <a:endParaRPr lang="en-US" dirty="0"/>
                    </a:p>
                  </a:txBody>
                  <a:tcPr>
                    <a:noFill/>
                  </a:tcPr>
                </a:tc>
                <a:tc>
                  <a:txBody>
                    <a:bodyPr/>
                    <a:lstStyle/>
                    <a:p>
                      <a:pPr algn="ctr"/>
                      <a:r>
                        <a:rPr lang="en-US" b="1" dirty="0" smtClean="0"/>
                        <a:t>180+</a:t>
                      </a:r>
                      <a:endParaRPr lang="en-US" b="1" dirty="0"/>
                    </a:p>
                  </a:txBody>
                  <a:tcPr anchor="ctr">
                    <a:noFill/>
                  </a:tcPr>
                </a:tc>
              </a:tr>
              <a:tr h="694614">
                <a:tc>
                  <a:txBody>
                    <a:bodyPr/>
                    <a:lstStyle/>
                    <a:p>
                      <a:endParaRPr lang="en-US"/>
                    </a:p>
                  </a:txBody>
                  <a:tcPr>
                    <a:noFill/>
                  </a:tcPr>
                </a:tc>
                <a:tc>
                  <a:txBody>
                    <a:bodyPr/>
                    <a:lstStyle/>
                    <a:p>
                      <a:pPr algn="ctr"/>
                      <a:r>
                        <a:rPr lang="en-US" b="1" dirty="0" smtClean="0">
                          <a:solidFill>
                            <a:schemeClr val="tx1"/>
                          </a:solidFill>
                        </a:rPr>
                        <a:t>123</a:t>
                      </a:r>
                      <a:endParaRPr lang="en-US" b="1" dirty="0">
                        <a:solidFill>
                          <a:schemeClr val="tx1"/>
                        </a:solidFill>
                      </a:endParaRPr>
                    </a:p>
                  </a:txBody>
                  <a:tcPr anchor="ctr">
                    <a:noFill/>
                  </a:tcPr>
                </a:tc>
              </a:tr>
              <a:tr h="704262">
                <a:tc>
                  <a:txBody>
                    <a:bodyPr/>
                    <a:lstStyle/>
                    <a:p>
                      <a:endParaRPr lang="en-US"/>
                    </a:p>
                  </a:txBody>
                  <a:tcPr>
                    <a:noFill/>
                  </a:tcPr>
                </a:tc>
                <a:tc>
                  <a:txBody>
                    <a:bodyPr/>
                    <a:lstStyle/>
                    <a:p>
                      <a:pPr algn="ctr"/>
                      <a:r>
                        <a:rPr lang="en-US" b="1" dirty="0" smtClean="0">
                          <a:solidFill>
                            <a:schemeClr val="tx1"/>
                          </a:solidFill>
                        </a:rPr>
                        <a:t>31</a:t>
                      </a:r>
                      <a:endParaRPr lang="en-US" b="1" dirty="0">
                        <a:solidFill>
                          <a:schemeClr val="tx1"/>
                        </a:solidFill>
                      </a:endParaRPr>
                    </a:p>
                  </a:txBody>
                  <a:tcPr anchor="ctr">
                    <a:noFill/>
                  </a:tcPr>
                </a:tc>
              </a:tr>
            </a:tbl>
          </a:graphicData>
        </a:graphic>
      </p:graphicFrame>
      <p:pic>
        <p:nvPicPr>
          <p:cNvPr id="447" name="Picture 4" descr="http://files.softicons.com/download/system-icons/android-friends-icons-by-rich-d/png/512/Android.png"/>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428226" y="5203156"/>
            <a:ext cx="458765" cy="458645"/>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5" descr="C:\Users\bzamora\Desktop\a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602" y="4447355"/>
            <a:ext cx="505703" cy="566784"/>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 descr="C:\Users\bzamora\Desktop\wpflag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553" y="3657467"/>
            <a:ext cx="722781" cy="74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0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fade">
                                      <p:cBhvr>
                                        <p:cTn id="17" dur="500"/>
                                        <p:tgtEl>
                                          <p:spTgt spid="1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animEffect transition="in" filter="fade">
                                      <p:cBhvr>
                                        <p:cTn id="25" dur="500"/>
                                        <p:tgtEl>
                                          <p:spTgt spid="447"/>
                                        </p:tgtEl>
                                      </p:cBhvr>
                                    </p:animEffect>
                                  </p:childTnLst>
                                </p:cTn>
                              </p:par>
                              <p:par>
                                <p:cTn id="26" presetID="10" presetClass="entr" presetSubtype="0" fill="hold" nodeType="withEffect">
                                  <p:stCondLst>
                                    <p:cond delay="0"/>
                                  </p:stCondLst>
                                  <p:childTnLst>
                                    <p:set>
                                      <p:cBhvr>
                                        <p:cTn id="27" dur="1" fill="hold">
                                          <p:stCondLst>
                                            <p:cond delay="0"/>
                                          </p:stCondLst>
                                        </p:cTn>
                                        <p:tgtEl>
                                          <p:spTgt spid="448"/>
                                        </p:tgtEl>
                                        <p:attrNameLst>
                                          <p:attrName>style.visibility</p:attrName>
                                        </p:attrNameLst>
                                      </p:cBhvr>
                                      <p:to>
                                        <p:strVal val="visible"/>
                                      </p:to>
                                    </p:set>
                                    <p:animEffect transition="in" filter="fade">
                                      <p:cBhvr>
                                        <p:cTn id="28" dur="500"/>
                                        <p:tgtEl>
                                          <p:spTgt spid="448"/>
                                        </p:tgtEl>
                                      </p:cBhvr>
                                    </p:animEffect>
                                  </p:childTnLst>
                                </p:cTn>
                              </p:par>
                              <p:par>
                                <p:cTn id="29" presetID="10" presetClass="entr" presetSubtype="0"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fade">
                                      <p:cBhvr>
                                        <p:cTn id="31"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2012-06-29T17:00:00+10:00</Event_x0020_End_x0020_Date>
    <Event_x0020_Start_x0020_Date xmlns="2295e2e7-0eeb-498e-8716-217bb2ee6ee3">2012-06-26T17:00:00+10:00</Event_x0020_Start_x0020_Date>
    <MS_x0020_Speaker xmlns="2295e2e7-0eeb-498e-8716-217bb2ee6ee3">
      <UserInfo>
        <DisplayName/>
        <AccountId xsi:nil="true"/>
        <AccountType/>
      </UserInfo>
    </MS_x0020_Speaker>
    <External_x0020_Speaker xmlns="2295e2e7-0eeb-498e-8716-217bb2ee6ee3"> Todd Brix</External_x0020_Speaker>
    <Session_x0020_Code xmlns="2295e2e7-0eeb-498e-8716-217bb2ee6ee3"> WPH206</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schemas.microsoft.com/office/2006/metadata/properties"/>
    <ds:schemaRef ds:uri="8b529f77-48ab-4581-b468-93f09345b8aa"/>
    <ds:schemaRef ds:uri="http://purl.org/dc/dcmitype/"/>
    <ds:schemaRef ds:uri="http://schemas.microsoft.com/office/infopath/2007/PartnerControls"/>
    <ds:schemaRef ds:uri="http://purl.org/dc/elements/1.1/"/>
    <ds:schemaRef ds:uri="http://purl.org/dc/terms/"/>
    <ds:schemaRef ds:uri="http://schemas.microsoft.com/office/2006/documentManagement/types"/>
    <ds:schemaRef ds:uri="http://schemas.openxmlformats.org/package/2006/metadata/core-properties"/>
    <ds:schemaRef ds:uri="2295e2e7-0eeb-498e-8716-217bb2ee6ee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TechEd_2012_Template_16x9 (4)</Template>
  <TotalTime>11398</TotalTime>
  <Words>1391</Words>
  <Application>Microsoft Office PowerPoint</Application>
  <PresentationFormat>Произвольный</PresentationFormat>
  <Paragraphs>365</Paragraphs>
  <Slides>37</Slides>
  <Notes>27</Notes>
  <HiddenSlides>7</HiddenSlides>
  <MMClips>0</MMClips>
  <ScaleCrop>false</ScaleCrop>
  <HeadingPairs>
    <vt:vector size="4" baseType="variant">
      <vt:variant>
        <vt:lpstr>Тема</vt:lpstr>
      </vt:variant>
      <vt:variant>
        <vt:i4>2</vt:i4>
      </vt:variant>
      <vt:variant>
        <vt:lpstr>Заголовки слайдов</vt:lpstr>
      </vt:variant>
      <vt:variant>
        <vt:i4>37</vt:i4>
      </vt:variant>
    </vt:vector>
  </HeadingPairs>
  <TitlesOfParts>
    <vt:vector size="39" baseType="lpstr">
      <vt:lpstr>TechEd_2012_Template_16x9 (4)</vt:lpstr>
      <vt:lpstr>White with Consolas font for code slides</vt:lpstr>
      <vt:lpstr>Презентация PowerPoint</vt:lpstr>
      <vt:lpstr>Windows Phone:  past, present and future</vt:lpstr>
      <vt:lpstr>Agenda</vt:lpstr>
      <vt:lpstr>Windows Phone Marketplace</vt:lpstr>
      <vt:lpstr>Презентация PowerPoint</vt:lpstr>
      <vt:lpstr>More and counting . . .</vt:lpstr>
      <vt:lpstr>More Opportunity with Windows Phone 8  </vt:lpstr>
      <vt:lpstr>Consumer Distribution Developer Sign-Up Ad Coverage Language Support </vt:lpstr>
      <vt:lpstr>Consumer: Over 180 countries 120+ new </vt:lpstr>
      <vt:lpstr>Developer: Over 180 countries 140+ new</vt:lpstr>
      <vt:lpstr>PubCenter: 36 Developer Countries 17 new</vt:lpstr>
      <vt:lpstr>PubCenter: More money, simpler, informed</vt:lpstr>
      <vt:lpstr>Languages: 50 languages 26 New</vt:lpstr>
      <vt:lpstr>In App Purchase Enterprise Distribution and Licensing MO Billing Partner Distribution </vt:lpstr>
      <vt:lpstr>In-App Purchase</vt:lpstr>
      <vt:lpstr>In-App Purchase used for digital content</vt:lpstr>
      <vt:lpstr>In-App Purchase: sell items in your app</vt:lpstr>
      <vt:lpstr>Enterprise opportunity</vt:lpstr>
      <vt:lpstr>Enterprise Deployment process</vt:lpstr>
      <vt:lpstr>Презентация PowerPoint</vt:lpstr>
      <vt:lpstr>Презентация PowerPoint</vt:lpstr>
      <vt:lpstr>Mobile Operator billing drives 2x revenue</vt:lpstr>
      <vt:lpstr>OEM &amp; MO options</vt:lpstr>
      <vt:lpstr>Презентация PowerPoint</vt:lpstr>
      <vt:lpstr>Windows Phone 8 Platform</vt:lpstr>
      <vt:lpstr>Windows Phone 8</vt:lpstr>
      <vt:lpstr>Manage lifecycle of all elements of an App</vt:lpstr>
      <vt:lpstr>Smart presentation filters the right apps</vt:lpstr>
      <vt:lpstr>Faster and More Predictable Service</vt:lpstr>
      <vt:lpstr>Expanded Opportunity</vt:lpstr>
      <vt:lpstr>More to come …</vt:lpstr>
      <vt:lpstr>Top 10 Ways to Make More Money Today and Tomorrow</vt:lpstr>
      <vt:lpstr>10 Tips to Make More Money (1/2)</vt:lpstr>
      <vt:lpstr>10 Tips to Make More Money Today (2/2)</vt:lpstr>
      <vt:lpstr>Audience Questions to win a Lumia 900</vt:lpstr>
      <vt:lpstr>Q&amp;A</vt:lpstr>
      <vt:lpstr>Resources</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Phone 8: What’s New for Store</dc:title>
  <dc:subject>TechEd 2012</dc:subject>
  <dc:creator>Smanther</dc:creator>
  <cp:keywords>TechEd 2012</cp:keywords>
  <dc:description>Template: Jordan Cayabyab, Artitudes Design
Formatting: Robin E. Warren, Artitudes Design
Event Date: June 11-14, 2012
Event Location: Orlando, FL
Audience Type: IT Pros, Developers</dc:description>
  <cp:lastModifiedBy>1</cp:lastModifiedBy>
  <cp:revision>473</cp:revision>
  <cp:lastPrinted>2012-06-08T19:26:23Z</cp:lastPrinted>
  <dcterms:created xsi:type="dcterms:W3CDTF">2012-05-03T15:33:54Z</dcterms:created>
  <dcterms:modified xsi:type="dcterms:W3CDTF">2012-09-14T14:42:30Z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